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87" r:id="rId3"/>
    <p:sldId id="312" r:id="rId4"/>
    <p:sldId id="317" r:id="rId5"/>
    <p:sldId id="353" r:id="rId6"/>
    <p:sldId id="352" r:id="rId7"/>
    <p:sldId id="314" r:id="rId8"/>
    <p:sldId id="341" r:id="rId9"/>
    <p:sldId id="343" r:id="rId10"/>
    <p:sldId id="313" r:id="rId11"/>
    <p:sldId id="345" r:id="rId12"/>
    <p:sldId id="346" r:id="rId13"/>
    <p:sldId id="348" r:id="rId14"/>
    <p:sldId id="355" r:id="rId15"/>
    <p:sldId id="350" r:id="rId16"/>
    <p:sldId id="351" r:id="rId17"/>
    <p:sldId id="356" r:id="rId18"/>
    <p:sldId id="354" r:id="rId19"/>
    <p:sldId id="319" r:id="rId20"/>
    <p:sldId id="326" r:id="rId21"/>
    <p:sldId id="329" r:id="rId22"/>
    <p:sldId id="337" r:id="rId23"/>
    <p:sldId id="327" r:id="rId24"/>
    <p:sldId id="332" r:id="rId25"/>
    <p:sldId id="331" r:id="rId26"/>
    <p:sldId id="338" r:id="rId27"/>
    <p:sldId id="336" r:id="rId28"/>
    <p:sldId id="335" r:id="rId29"/>
    <p:sldId id="333" r:id="rId30"/>
    <p:sldId id="342" r:id="rId31"/>
    <p:sldId id="323" r:id="rId32"/>
    <p:sldId id="272" r:id="rId33"/>
    <p:sldId id="281" r:id="rId34"/>
    <p:sldId id="288" r:id="rId35"/>
    <p:sldId id="291" r:id="rId36"/>
    <p:sldId id="296" r:id="rId37"/>
    <p:sldId id="284" r:id="rId38"/>
    <p:sldId id="311" r:id="rId39"/>
    <p:sldId id="297" r:id="rId40"/>
    <p:sldId id="298" r:id="rId41"/>
    <p:sldId id="283" r:id="rId42"/>
    <p:sldId id="286" r:id="rId43"/>
    <p:sldId id="301" r:id="rId44"/>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7-2-2020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7-2-2020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a:extLst>
              <a:ext uri="{FF2B5EF4-FFF2-40B4-BE49-F238E27FC236}">
                <a16:creationId xmlns:a16="http://schemas.microsoft.com/office/drawing/2014/main" id="{7581E34C-D2BB-4806-8C20-EDFC5CFC41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a:extLst>
              <a:ext uri="{FF2B5EF4-FFF2-40B4-BE49-F238E27FC236}">
                <a16:creationId xmlns:a16="http://schemas.microsoft.com/office/drawing/2014/main" id="{15DF40E0-7D1B-4E42-A624-A019FD051A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Als we zij het bovenste plaatje nog met de bedrijfsrem lucht bij zouden geven dan wordt de rem dubbel belast, hier zit de wisselklep voor om dit tegen te gaan.</a:t>
            </a:r>
          </a:p>
        </p:txBody>
      </p:sp>
      <p:sp>
        <p:nvSpPr>
          <p:cNvPr id="37892" name="Tijdelijke aanduiding voor dianummer 3">
            <a:extLst>
              <a:ext uri="{FF2B5EF4-FFF2-40B4-BE49-F238E27FC236}">
                <a16:creationId xmlns:a16="http://schemas.microsoft.com/office/drawing/2014/main" id="{59E11C6D-A0AE-4323-9F6B-6871D258BB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96BEB2-8852-49A6-A520-2CE68FACAB5A}" type="slidenum">
              <a:rPr lang="nl-NL" altLang="nl-NL" smtClean="0">
                <a:latin typeface="Calibri" panose="020F0502020204030204" pitchFamily="34" charset="0"/>
              </a:rPr>
              <a:pPr/>
              <a:t>18</a:t>
            </a:fld>
            <a:endParaRPr lang="nl-NL" altLang="nl-N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a:extLst>
              <a:ext uri="{FF2B5EF4-FFF2-40B4-BE49-F238E27FC236}">
                <a16:creationId xmlns:a16="http://schemas.microsoft.com/office/drawing/2014/main" id="{29087DB9-8480-4710-99C0-8177606056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a:extLst>
              <a:ext uri="{FF2B5EF4-FFF2-40B4-BE49-F238E27FC236}">
                <a16:creationId xmlns:a16="http://schemas.microsoft.com/office/drawing/2014/main" id="{BAA41ADE-B628-4036-8E5F-B50B763190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3012" name="Tijdelijke aanduiding voor dianummer 3">
            <a:extLst>
              <a:ext uri="{FF2B5EF4-FFF2-40B4-BE49-F238E27FC236}">
                <a16:creationId xmlns:a16="http://schemas.microsoft.com/office/drawing/2014/main" id="{96ECAEA8-A6A6-4D98-8EFB-5F786EC5C6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39412B-A9A2-4C7C-BE71-3EE26B05D888}" type="slidenum">
              <a:rPr lang="nl-NL" altLang="nl-NL" smtClean="0">
                <a:latin typeface="Calibri" panose="020F0502020204030204" pitchFamily="34" charset="0"/>
              </a:rPr>
              <a:pPr/>
              <a:t>22</a:t>
            </a:fld>
            <a:endParaRPr lang="nl-NL" altLang="nl-N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a:extLst>
              <a:ext uri="{FF2B5EF4-FFF2-40B4-BE49-F238E27FC236}">
                <a16:creationId xmlns:a16="http://schemas.microsoft.com/office/drawing/2014/main" id="{BB407286-DD13-4E60-8596-C59FFEBC1A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a:extLst>
              <a:ext uri="{FF2B5EF4-FFF2-40B4-BE49-F238E27FC236}">
                <a16:creationId xmlns:a16="http://schemas.microsoft.com/office/drawing/2014/main" id="{A67C119A-97FD-49FF-8087-CD32249936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Wordt de druk eerst naar 10 bar verhoogd en vervolgens verlaagd naar 8 bar?</a:t>
            </a:r>
          </a:p>
        </p:txBody>
      </p:sp>
      <p:sp>
        <p:nvSpPr>
          <p:cNvPr id="48132" name="Tijdelijke aanduiding voor dianummer 3">
            <a:extLst>
              <a:ext uri="{FF2B5EF4-FFF2-40B4-BE49-F238E27FC236}">
                <a16:creationId xmlns:a16="http://schemas.microsoft.com/office/drawing/2014/main" id="{1B379657-24F0-4C52-92AD-FA5A5613AE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8E5297-46F1-4ADA-AC92-A70F3B9503F7}" type="slidenum">
              <a:rPr lang="nl-NL" altLang="nl-NL" smtClean="0">
                <a:latin typeface="Calibri" panose="020F0502020204030204" pitchFamily="34" charset="0"/>
              </a:rPr>
              <a:pPr/>
              <a:t>26</a:t>
            </a:fld>
            <a:endParaRPr lang="nl-NL" altLang="nl-N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a:extLst>
              <a:ext uri="{FF2B5EF4-FFF2-40B4-BE49-F238E27FC236}">
                <a16:creationId xmlns:a16="http://schemas.microsoft.com/office/drawing/2014/main" id="{B6381061-618C-4BAC-9AE5-9B8B45E792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Tijdelijke aanduiding voor notities 2">
            <a:extLst>
              <a:ext uri="{FF2B5EF4-FFF2-40B4-BE49-F238E27FC236}">
                <a16:creationId xmlns:a16="http://schemas.microsoft.com/office/drawing/2014/main" id="{C77D2718-D527-40DA-99C3-7FC51002A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Normaal staat dit ventiel altijd open. Als de druk op een zeker moment te hoog wordt op oppervlakte A, overwint deze de veerdruk en de druk op oppervlakte B en zal de klep sluiten</a:t>
            </a:r>
          </a:p>
        </p:txBody>
      </p:sp>
      <p:sp>
        <p:nvSpPr>
          <p:cNvPr id="51204" name="Tijdelijke aanduiding voor dianummer 3">
            <a:extLst>
              <a:ext uri="{FF2B5EF4-FFF2-40B4-BE49-F238E27FC236}">
                <a16:creationId xmlns:a16="http://schemas.microsoft.com/office/drawing/2014/main" id="{0E3F7315-7C01-444B-B98F-3CD84E1B28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2F76B48-E6C5-42CC-9E73-9C4843D6B89A}" type="slidenum">
              <a:rPr lang="nl-NL" altLang="nl-NL" smtClean="0">
                <a:latin typeface="Calibri" panose="020F0502020204030204" pitchFamily="34" charset="0"/>
              </a:rPr>
              <a:pPr/>
              <a:t>28</a:t>
            </a:fld>
            <a:endParaRPr lang="nl-NL" altLang="nl-N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a:extLst>
              <a:ext uri="{FF2B5EF4-FFF2-40B4-BE49-F238E27FC236}">
                <a16:creationId xmlns:a16="http://schemas.microsoft.com/office/drawing/2014/main" id="{9036A8E9-2567-4492-9CCD-0BC4FA0E03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a:extLst>
              <a:ext uri="{FF2B5EF4-FFF2-40B4-BE49-F238E27FC236}">
                <a16:creationId xmlns:a16="http://schemas.microsoft.com/office/drawing/2014/main" id="{E0244EA1-A3C4-4D13-A0B8-DC786C5A7D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Dient te beveiliging van het leegstromen van de installatie.</a:t>
            </a:r>
          </a:p>
        </p:txBody>
      </p:sp>
      <p:sp>
        <p:nvSpPr>
          <p:cNvPr id="54276" name="Tijdelijke aanduiding voor dianummer 3">
            <a:extLst>
              <a:ext uri="{FF2B5EF4-FFF2-40B4-BE49-F238E27FC236}">
                <a16:creationId xmlns:a16="http://schemas.microsoft.com/office/drawing/2014/main" id="{5A499EF5-07A7-41D0-81AB-1675D72A5A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970D6D-5C3F-46CB-BB9C-3F40B0428702}" type="slidenum">
              <a:rPr lang="nl-NL" altLang="nl-NL" smtClean="0">
                <a:latin typeface="Calibri" panose="020F0502020204030204" pitchFamily="34" charset="0"/>
              </a:rPr>
              <a:pPr/>
              <a:t>30</a:t>
            </a:fld>
            <a:endParaRPr lang="nl-NL" altLang="nl-N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35</a:t>
            </a:fld>
            <a:endParaRPr lang="nl-NL"/>
          </a:p>
        </p:txBody>
      </p:sp>
    </p:spTree>
    <p:extLst>
      <p:ext uri="{BB962C8B-B14F-4D97-AF65-F5344CB8AC3E}">
        <p14:creationId xmlns:p14="http://schemas.microsoft.com/office/powerpoint/2010/main" val="365709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A1C20EE-FFC7-4FA3-8B73-515F2360B9B8}" type="slidenum">
              <a:rPr lang="nl-NL" smtClean="0"/>
              <a:t>5</a:t>
            </a:fld>
            <a:endParaRPr lang="nl-NL"/>
          </a:p>
        </p:txBody>
      </p:sp>
    </p:spTree>
    <p:extLst>
      <p:ext uri="{BB962C8B-B14F-4D97-AF65-F5344CB8AC3E}">
        <p14:creationId xmlns:p14="http://schemas.microsoft.com/office/powerpoint/2010/main" val="146643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847A4BD9-D6B5-4EEA-A04A-8485862564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F26D235C-FB36-4C34-A5B8-707AD9AB01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Alles boven 6,5-7bar kan pas gebruikt worden voor de banden, uit veiligheid om te voorkomen dat de handrem erop gaat. Drukregelaar bedient regeneratieventiel, en kan een klep in de compressor openzetten zodat deze drukloos meedraait.</a:t>
            </a:r>
          </a:p>
        </p:txBody>
      </p:sp>
      <p:sp>
        <p:nvSpPr>
          <p:cNvPr id="22532" name="Tijdelijke aanduiding voor dianummer 3">
            <a:extLst>
              <a:ext uri="{FF2B5EF4-FFF2-40B4-BE49-F238E27FC236}">
                <a16:creationId xmlns:a16="http://schemas.microsoft.com/office/drawing/2014/main" id="{AE8DB720-E0D5-47C6-9FE8-88592B52C7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4D36B05-5CCA-467C-93C9-2D7A90143690}" type="slidenum">
              <a:rPr lang="nl-NL" altLang="nl-NL" smtClean="0">
                <a:latin typeface="Calibri" panose="020F0502020204030204" pitchFamily="34" charset="0"/>
              </a:rPr>
              <a:pPr/>
              <a:t>9</a:t>
            </a:fld>
            <a:endParaRPr lang="nl-NL" altLang="nl-N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10</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a:extLst>
              <a:ext uri="{FF2B5EF4-FFF2-40B4-BE49-F238E27FC236}">
                <a16:creationId xmlns:a16="http://schemas.microsoft.com/office/drawing/2014/main" id="{EDBE8E93-B5C3-4F65-91F3-7B61F656EB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a:extLst>
              <a:ext uri="{FF2B5EF4-FFF2-40B4-BE49-F238E27FC236}">
                <a16:creationId xmlns:a16="http://schemas.microsoft.com/office/drawing/2014/main" id="{C1EB0DEB-F0A3-4F5F-81BA-0D46A6145A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Componenten op volgorde (bovenste schema): compressor, drukregelaar, vorstbeveiliger, luchtketel, voetremklep, remboosters/enkelwerkende cilinder</a:t>
            </a:r>
          </a:p>
          <a:p>
            <a:r>
              <a:rPr lang="nl-NL" altLang="nl-NL"/>
              <a:t>Componenten op volgorde (onderste schema): compressor, drukregelaar, vorstbeveiliger, 4-kringsveiligheidsventiel, luchtketels, voetremklep, relais, remboosters</a:t>
            </a:r>
          </a:p>
          <a:p>
            <a:r>
              <a:rPr lang="nl-NL" altLang="nl-NL"/>
              <a:t>7 = vorstbeveiliging, alcoholvernevelaar</a:t>
            </a:r>
          </a:p>
        </p:txBody>
      </p:sp>
      <p:sp>
        <p:nvSpPr>
          <p:cNvPr id="25604" name="Tijdelijke aanduiding voor dianummer 3">
            <a:extLst>
              <a:ext uri="{FF2B5EF4-FFF2-40B4-BE49-F238E27FC236}">
                <a16:creationId xmlns:a16="http://schemas.microsoft.com/office/drawing/2014/main" id="{4317122F-10D5-45F0-8129-3671BE5D9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DF5FAB-39DA-4FEB-9CF5-411EB34C389D}" type="slidenum">
              <a:rPr lang="nl-NL" altLang="nl-NL" smtClean="0">
                <a:latin typeface="Calibri" panose="020F0502020204030204" pitchFamily="34" charset="0"/>
              </a:rPr>
              <a:pPr/>
              <a:t>11</a:t>
            </a:fld>
            <a:endParaRPr lang="nl-NL" altLang="nl-N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a16="http://schemas.microsoft.com/office/drawing/2014/main" id="{959E9581-5A35-4784-8B2F-6527DDB03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a:extLst>
              <a:ext uri="{FF2B5EF4-FFF2-40B4-BE49-F238E27FC236}">
                <a16:creationId xmlns:a16="http://schemas.microsoft.com/office/drawing/2014/main" id="{81489D7A-0E46-4269-8233-D2461E6EFD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Kring 1: voorremmen, kring 2: achterremmen, kring 3: handrem + (aanhangwagen), kring 4: accessoires + (aanhangwagen).  Aansluiting 4 zit niet op een trekker, deze beperkt de remdruk naar de achteras als de auto niet geladen is.</a:t>
            </a:r>
          </a:p>
          <a:p>
            <a:r>
              <a:rPr lang="nl-NL" altLang="nl-NL"/>
              <a:t>V = 3/2klep</a:t>
            </a:r>
          </a:p>
          <a:p>
            <a:r>
              <a:rPr lang="nl-NL" altLang="nl-NL"/>
              <a:t>Y = ALR (automatische lastafhankelijke remkrachtregelaar) klep met relais klep</a:t>
            </a:r>
          </a:p>
          <a:p>
            <a:r>
              <a:rPr lang="nl-NL" altLang="nl-NL"/>
              <a:t>L = ece klep / aanhangwagenstuurklep</a:t>
            </a:r>
          </a:p>
        </p:txBody>
      </p:sp>
      <p:sp>
        <p:nvSpPr>
          <p:cNvPr id="28676" name="Tijdelijke aanduiding voor dianummer 3">
            <a:extLst>
              <a:ext uri="{FF2B5EF4-FFF2-40B4-BE49-F238E27FC236}">
                <a16:creationId xmlns:a16="http://schemas.microsoft.com/office/drawing/2014/main" id="{E19AD3DC-A6AD-4AAE-9599-1121890FE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8A7C0A-C04B-467C-9BF0-4252935120E2}" type="slidenum">
              <a:rPr lang="nl-NL" altLang="nl-NL" smtClean="0">
                <a:latin typeface="Calibri" panose="020F0502020204030204" pitchFamily="34" charset="0"/>
              </a:rPr>
              <a:pPr/>
              <a:t>13</a:t>
            </a:fld>
            <a:endParaRPr lang="nl-NL" altLang="nl-N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6A7D66AD-4779-4D66-9021-204045E7B0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a:extLst>
              <a:ext uri="{FF2B5EF4-FFF2-40B4-BE49-F238E27FC236}">
                <a16:creationId xmlns:a16="http://schemas.microsoft.com/office/drawing/2014/main" id="{FBE4F491-D6B0-4292-9E78-218A317503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Vastzetinrichting, wordt gebruikt als er normale boosters onder een volgwagen zitten. Deze verliezen na verloop van tijd hun druk en dan zou de wagen van de rem afgaan.  Door de kabel aan te draaien worden de remschoenen naar buiten geduwd tegen de trommel.</a:t>
            </a:r>
          </a:p>
        </p:txBody>
      </p:sp>
      <p:sp>
        <p:nvSpPr>
          <p:cNvPr id="30724" name="Tijdelijke aanduiding voor dianummer 3">
            <a:extLst>
              <a:ext uri="{FF2B5EF4-FFF2-40B4-BE49-F238E27FC236}">
                <a16:creationId xmlns:a16="http://schemas.microsoft.com/office/drawing/2014/main" id="{7672F020-033A-4DA7-A985-A62C9E30B2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3CE7F9-30D9-40C0-A1ED-7868BA3E1D2C}" type="slidenum">
              <a:rPr lang="nl-NL" altLang="nl-NL" smtClean="0">
                <a:latin typeface="Calibri" panose="020F0502020204030204" pitchFamily="34" charset="0"/>
              </a:rPr>
              <a:pPr/>
              <a:t>14</a:t>
            </a:fld>
            <a:endParaRPr lang="nl-NL" altLang="nl-N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a:extLst>
              <a:ext uri="{FF2B5EF4-FFF2-40B4-BE49-F238E27FC236}">
                <a16:creationId xmlns:a16="http://schemas.microsoft.com/office/drawing/2014/main" id="{EE32C394-D4F2-4556-8174-551576154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a:extLst>
              <a:ext uri="{FF2B5EF4-FFF2-40B4-BE49-F238E27FC236}">
                <a16:creationId xmlns:a16="http://schemas.microsoft.com/office/drawing/2014/main" id="{D58CA341-140E-48E5-BC5A-27C0B8DD2E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P = ALR, Q = kar zonder vering keuze schakelaar, R = bepaald door lading van de aanhangwagen, meet de druk in de luchtbal</a:t>
            </a:r>
          </a:p>
          <a:p>
            <a:r>
              <a:rPr lang="nl-NL" altLang="nl-NL"/>
              <a:t>  I = losknop (zwart) icm. aanhangwagenremklep, schiet er automatisch op als rode slang eraf gehaald word, zodoende wordt de (voet)rem bediend. De losknop kun je alleen bedienen om de rem eraf te halen.</a:t>
            </a:r>
          </a:p>
        </p:txBody>
      </p:sp>
      <p:sp>
        <p:nvSpPr>
          <p:cNvPr id="32772" name="Tijdelijke aanduiding voor dianummer 3">
            <a:extLst>
              <a:ext uri="{FF2B5EF4-FFF2-40B4-BE49-F238E27FC236}">
                <a16:creationId xmlns:a16="http://schemas.microsoft.com/office/drawing/2014/main" id="{AD70E99C-E696-4F40-8891-056E59BD0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9B53EA-4394-44B7-8B14-1B49D024A846}" type="slidenum">
              <a:rPr lang="nl-NL" altLang="nl-NL" smtClean="0">
                <a:latin typeface="Calibri" panose="020F0502020204030204" pitchFamily="34" charset="0"/>
              </a:rPr>
              <a:pPr/>
              <a:t>15</a:t>
            </a:fld>
            <a:endParaRPr lang="nl-NL" altLang="nl-N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a:extLst>
              <a:ext uri="{FF2B5EF4-FFF2-40B4-BE49-F238E27FC236}">
                <a16:creationId xmlns:a16="http://schemas.microsoft.com/office/drawing/2014/main" id="{8DA63F0B-2DBD-4EAC-965E-CBC5B473EA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a:extLst>
              <a:ext uri="{FF2B5EF4-FFF2-40B4-BE49-F238E27FC236}">
                <a16:creationId xmlns:a16="http://schemas.microsoft.com/office/drawing/2014/main" id="{4EB1B306-09C0-4C3F-A1CE-1BC51C0ED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O = handremknop (rood)  I = losknop icm aanhangwagenremklep (zwart)  M = wisselklep</a:t>
            </a:r>
          </a:p>
        </p:txBody>
      </p:sp>
      <p:sp>
        <p:nvSpPr>
          <p:cNvPr id="34820" name="Tijdelijke aanduiding voor dianummer 3">
            <a:extLst>
              <a:ext uri="{FF2B5EF4-FFF2-40B4-BE49-F238E27FC236}">
                <a16:creationId xmlns:a16="http://schemas.microsoft.com/office/drawing/2014/main" id="{F0419152-0D85-4924-B0C4-F05B5869AD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4BA400-E008-43A7-A110-D81D2A36AD12}" type="slidenum">
              <a:rPr lang="nl-NL" altLang="nl-NL" smtClean="0">
                <a:latin typeface="Calibri" panose="020F0502020204030204" pitchFamily="34" charset="0"/>
              </a:rPr>
              <a:pPr/>
              <a:t>16</a:t>
            </a:fld>
            <a:endParaRPr lang="nl-NL" altLang="nl-N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7-2-2020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7-2-2020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827584" y="836713"/>
            <a:ext cx="7772400" cy="792088"/>
          </a:xfrm>
        </p:spPr>
        <p:txBody>
          <a:bodyPr>
            <a:normAutofit/>
          </a:bodyPr>
          <a:lstStyle>
            <a:lvl1pPr>
              <a:defRPr sz="4400" b="1">
                <a:solidFill>
                  <a:schemeClr val="bg1"/>
                </a:solidFill>
                <a:latin typeface="Arial" pitchFamily="34" charset="0"/>
                <a:cs typeface="Arial" pitchFamily="34" charset="0"/>
              </a:defRPr>
            </a:lvl1pPr>
          </a:lstStyle>
          <a:p>
            <a:r>
              <a:rPr lang="nl-NL" dirty="0"/>
              <a:t>Klik om de stijl te bewerken</a:t>
            </a:r>
          </a:p>
        </p:txBody>
      </p:sp>
    </p:spTree>
    <p:extLst>
      <p:ext uri="{BB962C8B-B14F-4D97-AF65-F5344CB8AC3E}">
        <p14:creationId xmlns:p14="http://schemas.microsoft.com/office/powerpoint/2010/main" val="240409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7-2-2020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7-2-2020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7-2-2020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7-2-2020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7-2-2020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7-2-2020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7-2-2020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7-2-2020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7-2-2020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google.nl/url?sa=i&amp;rct=j&amp;q=&amp;esrc=s&amp;frm=1&amp;source=images&amp;cd=&amp;cad=rja&amp;docid=0u-9u7o9BmrSAM&amp;tbnid=RYAEfNZ-9gNggM:&amp;ved=0CAUQjRw&amp;url=http://www.voorpositiviteit.nl/252-juiste-vraag/&amp;ei=WDizUbHWK6eU0AWxkIGoCA&amp;bvm=bv.47534661,d.d2k&amp;psig=AFQjCNFxol3rAk2aUivO1uLqM01Vk_wh6Q&amp;ust=1370786142972195"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luchtremmen</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827584" y="1196752"/>
            <a:ext cx="7859216" cy="4929411"/>
          </a:xfrm>
        </p:spPr>
        <p:txBody>
          <a:bodyPr>
            <a:normAutofit/>
          </a:bodyPr>
          <a:lstStyle/>
          <a:p>
            <a:pPr marL="0" indent="0">
              <a:buNone/>
            </a:pPr>
            <a:endParaRPr lang="nl-NL" b="1" dirty="0">
              <a:solidFill>
                <a:schemeClr val="accent3">
                  <a:lumMod val="75000"/>
                </a:schemeClr>
              </a:solidFill>
            </a:endParaRPr>
          </a:p>
        </p:txBody>
      </p:sp>
      <p:pic>
        <p:nvPicPr>
          <p:cNvPr id="4" name="Afbeelding 4" descr="Schermafbeelding 2013-11-25 om 16.40.47.png">
            <a:extLst>
              <a:ext uri="{FF2B5EF4-FFF2-40B4-BE49-F238E27FC236}">
                <a16:creationId xmlns:a16="http://schemas.microsoft.com/office/drawing/2014/main" id="{984AD2F4-DADD-4667-9385-54C4396ADC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6138" y="484033"/>
            <a:ext cx="6308997" cy="61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87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kstvak 3">
            <a:extLst>
              <a:ext uri="{FF2B5EF4-FFF2-40B4-BE49-F238E27FC236}">
                <a16:creationId xmlns:a16="http://schemas.microsoft.com/office/drawing/2014/main" id="{58B3180D-6CA6-49BD-88AF-7AC9C0B8CE5A}"/>
              </a:ext>
            </a:extLst>
          </p:cNvPr>
          <p:cNvSpPr txBox="1">
            <a:spLocks noChangeArrowheads="1"/>
          </p:cNvSpPr>
          <p:nvPr/>
        </p:nvSpPr>
        <p:spPr bwMode="auto">
          <a:xfrm>
            <a:off x="755650" y="230188"/>
            <a:ext cx="4160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Dus ziet een 1 kring systeem er zo uit </a:t>
            </a:r>
            <a:r>
              <a:rPr lang="nl-NL" altLang="nl-NL" sz="1800">
                <a:solidFill>
                  <a:srgbClr val="FFFFFF"/>
                </a:solidFill>
              </a:rPr>
              <a:t>:</a:t>
            </a:r>
          </a:p>
        </p:txBody>
      </p:sp>
      <p:sp>
        <p:nvSpPr>
          <p:cNvPr id="6" name="Tekstvak 5">
            <a:extLst>
              <a:ext uri="{FF2B5EF4-FFF2-40B4-BE49-F238E27FC236}">
                <a16:creationId xmlns:a16="http://schemas.microsoft.com/office/drawing/2014/main" id="{B0961F90-3983-4B51-9668-B0AE4DE10CFF}"/>
              </a:ext>
            </a:extLst>
          </p:cNvPr>
          <p:cNvSpPr txBox="1">
            <a:spLocks noChangeArrowheads="1"/>
          </p:cNvSpPr>
          <p:nvPr/>
        </p:nvSpPr>
        <p:spPr bwMode="auto">
          <a:xfrm>
            <a:off x="900113" y="3357563"/>
            <a:ext cx="481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En een twee kring systeem met relaisklep zo</a:t>
            </a:r>
            <a:r>
              <a:rPr lang="nl-NL" altLang="nl-NL" sz="1800">
                <a:solidFill>
                  <a:srgbClr val="FFFFFF"/>
                </a:solidFill>
              </a:rPr>
              <a:t>:</a:t>
            </a:r>
          </a:p>
        </p:txBody>
      </p:sp>
      <p:pic>
        <p:nvPicPr>
          <p:cNvPr id="7" name="Afbeelding 6" descr="Schermafbeelding 2013-11-25 om 16.51.27.png">
            <a:extLst>
              <a:ext uri="{FF2B5EF4-FFF2-40B4-BE49-F238E27FC236}">
                <a16:creationId xmlns:a16="http://schemas.microsoft.com/office/drawing/2014/main" id="{12D7564B-65F7-42CE-96FF-89711B94EA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descr="Schermafbeelding 2013-11-25 om 17.03.09.png">
            <a:extLst>
              <a:ext uri="{FF2B5EF4-FFF2-40B4-BE49-F238E27FC236}">
                <a16:creationId xmlns:a16="http://schemas.microsoft.com/office/drawing/2014/main" id="{3EFAC523-C065-4891-B3EB-D741B7EFA9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819525"/>
            <a:ext cx="450056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hoek 4">
            <a:extLst>
              <a:ext uri="{FF2B5EF4-FFF2-40B4-BE49-F238E27FC236}">
                <a16:creationId xmlns:a16="http://schemas.microsoft.com/office/drawing/2014/main" id="{10E8FD46-3409-4375-A977-8039AC4A8474}"/>
              </a:ext>
            </a:extLst>
          </p:cNvPr>
          <p:cNvSpPr>
            <a:spLocks noChangeArrowheads="1"/>
          </p:cNvSpPr>
          <p:nvPr/>
        </p:nvSpPr>
        <p:spPr bwMode="auto">
          <a:xfrm>
            <a:off x="71438" y="0"/>
            <a:ext cx="3563937"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Afkortingen motorwagenschema:</a:t>
            </a:r>
          </a:p>
          <a:p>
            <a:pPr algn="l" eaLnBrk="1" hangingPunct="1">
              <a:spcBef>
                <a:spcPct val="0"/>
              </a:spcBef>
              <a:buFontTx/>
              <a:buNone/>
            </a:pPr>
            <a:r>
              <a:rPr lang="nl-NL" altLang="nl-NL" sz="1800">
                <a:solidFill>
                  <a:schemeClr val="tx1"/>
                </a:solidFill>
              </a:rPr>
              <a:t>a. compressor</a:t>
            </a:r>
          </a:p>
          <a:p>
            <a:pPr algn="l" eaLnBrk="1" hangingPunct="1">
              <a:spcBef>
                <a:spcPct val="0"/>
              </a:spcBef>
              <a:buFontTx/>
              <a:buNone/>
            </a:pPr>
            <a:r>
              <a:rPr lang="nl-NL" altLang="nl-NL" sz="1800">
                <a:solidFill>
                  <a:schemeClr val="tx1"/>
                </a:solidFill>
              </a:rPr>
              <a:t>b. drukregelaar</a:t>
            </a:r>
          </a:p>
          <a:p>
            <a:pPr algn="l" eaLnBrk="1" hangingPunct="1">
              <a:spcBef>
                <a:spcPct val="0"/>
              </a:spcBef>
              <a:buFontTx/>
              <a:buNone/>
            </a:pPr>
            <a:r>
              <a:rPr lang="nl-NL" altLang="nl-NL" sz="1800">
                <a:solidFill>
                  <a:schemeClr val="tx1"/>
                </a:solidFill>
              </a:rPr>
              <a:t>c. driekringsbeveiligingsklep</a:t>
            </a:r>
          </a:p>
          <a:p>
            <a:pPr algn="l" eaLnBrk="1" hangingPunct="1">
              <a:spcBef>
                <a:spcPct val="0"/>
              </a:spcBef>
              <a:buFontTx/>
              <a:buNone/>
            </a:pPr>
            <a:r>
              <a:rPr lang="nl-NL" altLang="nl-NL" sz="1800">
                <a:solidFill>
                  <a:schemeClr val="tx1"/>
                </a:solidFill>
              </a:rPr>
              <a:t>d. ketel</a:t>
            </a:r>
          </a:p>
          <a:p>
            <a:pPr algn="l" eaLnBrk="1" hangingPunct="1">
              <a:spcBef>
                <a:spcPct val="0"/>
              </a:spcBef>
              <a:buFontTx/>
              <a:buNone/>
            </a:pPr>
            <a:r>
              <a:rPr lang="nl-NL" altLang="nl-NL" sz="1800">
                <a:solidFill>
                  <a:schemeClr val="tx1"/>
                </a:solidFill>
              </a:rPr>
              <a:t>e. ontwateringsklep</a:t>
            </a:r>
          </a:p>
          <a:p>
            <a:pPr algn="l" eaLnBrk="1" hangingPunct="1">
              <a:spcBef>
                <a:spcPct val="0"/>
              </a:spcBef>
              <a:buFontTx/>
              <a:buNone/>
            </a:pPr>
            <a:r>
              <a:rPr lang="nl-NL" altLang="nl-NL" sz="1800">
                <a:solidFill>
                  <a:schemeClr val="tx1"/>
                </a:solidFill>
              </a:rPr>
              <a:t>f. drukschakelaar</a:t>
            </a:r>
          </a:p>
          <a:p>
            <a:pPr algn="l" eaLnBrk="1" hangingPunct="1">
              <a:spcBef>
                <a:spcPct val="0"/>
              </a:spcBef>
              <a:buFontTx/>
              <a:buNone/>
            </a:pPr>
            <a:r>
              <a:rPr lang="nl-NL" altLang="nl-NL" sz="1800">
                <a:solidFill>
                  <a:schemeClr val="tx1"/>
                </a:solidFill>
              </a:rPr>
              <a:t>g. voetremklep</a:t>
            </a:r>
          </a:p>
          <a:p>
            <a:pPr algn="l" eaLnBrk="1" hangingPunct="1">
              <a:spcBef>
                <a:spcPct val="0"/>
              </a:spcBef>
              <a:buFontTx/>
              <a:buNone/>
            </a:pPr>
            <a:r>
              <a:rPr lang="nl-NL" altLang="nl-NL" sz="1800">
                <a:solidFill>
                  <a:schemeClr val="tx1"/>
                </a:solidFill>
              </a:rPr>
              <a:t>h. remcilinder</a:t>
            </a:r>
          </a:p>
          <a:p>
            <a:pPr algn="l" eaLnBrk="1" hangingPunct="1">
              <a:spcBef>
                <a:spcPct val="0"/>
              </a:spcBef>
              <a:buFontTx/>
              <a:buNone/>
            </a:pPr>
            <a:r>
              <a:rPr lang="nl-NL" altLang="nl-NL" sz="1800">
                <a:solidFill>
                  <a:schemeClr val="tx1"/>
                </a:solidFill>
              </a:rPr>
              <a:t>i. handremklep</a:t>
            </a:r>
          </a:p>
          <a:p>
            <a:pPr algn="l" eaLnBrk="1" hangingPunct="1">
              <a:spcBef>
                <a:spcPct val="0"/>
              </a:spcBef>
              <a:buFontTx/>
              <a:buNone/>
            </a:pPr>
            <a:r>
              <a:rPr lang="nl-NL" altLang="nl-NL" sz="1800">
                <a:solidFill>
                  <a:schemeClr val="tx1"/>
                </a:solidFill>
              </a:rPr>
              <a:t>j. overstroomklep met begrensde terugstroming</a:t>
            </a:r>
          </a:p>
          <a:p>
            <a:pPr algn="l" eaLnBrk="1" hangingPunct="1">
              <a:spcBef>
                <a:spcPct val="0"/>
              </a:spcBef>
              <a:buFontTx/>
              <a:buNone/>
            </a:pPr>
            <a:r>
              <a:rPr lang="nl-NL" altLang="nl-NL" sz="1800">
                <a:solidFill>
                  <a:schemeClr val="tx1"/>
                </a:solidFill>
              </a:rPr>
              <a:t>k. Koppelstuk</a:t>
            </a:r>
          </a:p>
          <a:p>
            <a:pPr algn="l" eaLnBrk="1" hangingPunct="1">
              <a:spcBef>
                <a:spcPct val="0"/>
              </a:spcBef>
              <a:buFontTx/>
              <a:buNone/>
            </a:pPr>
            <a:endParaRPr lang="nl-NL" altLang="nl-NL" sz="1800">
              <a:solidFill>
                <a:schemeClr val="tx1"/>
              </a:solidFill>
            </a:endParaRPr>
          </a:p>
          <a:p>
            <a:pPr algn="l" eaLnBrk="1" hangingPunct="1">
              <a:spcBef>
                <a:spcPct val="0"/>
              </a:spcBef>
              <a:buFontTx/>
              <a:buNone/>
            </a:pPr>
            <a:r>
              <a:rPr lang="nl-NL" altLang="nl-NL" sz="1800">
                <a:solidFill>
                  <a:schemeClr val="tx1"/>
                </a:solidFill>
              </a:rPr>
              <a:t>Richtlijn:</a:t>
            </a:r>
          </a:p>
          <a:p>
            <a:pPr algn="l" eaLnBrk="1" hangingPunct="1">
              <a:spcBef>
                <a:spcPct val="0"/>
              </a:spcBef>
              <a:buFontTx/>
              <a:buNone/>
            </a:pPr>
            <a:r>
              <a:rPr lang="nl-NL" altLang="nl-NL" sz="2800">
                <a:solidFill>
                  <a:schemeClr val="tx1"/>
                </a:solidFill>
              </a:rPr>
              <a:t>71/320 EEG</a:t>
            </a:r>
          </a:p>
          <a:p>
            <a:pPr algn="l" eaLnBrk="1" hangingPunct="1">
              <a:spcBef>
                <a:spcPct val="0"/>
              </a:spcBef>
              <a:buFontTx/>
              <a:buNone/>
            </a:pPr>
            <a:endParaRPr lang="nl-NL" altLang="nl-NL" sz="1800">
              <a:solidFill>
                <a:srgbClr val="FFFFFF"/>
              </a:solidFill>
            </a:endParaRPr>
          </a:p>
        </p:txBody>
      </p:sp>
      <p:sp>
        <p:nvSpPr>
          <p:cNvPr id="26627" name="Tekstvak 5">
            <a:extLst>
              <a:ext uri="{FF2B5EF4-FFF2-40B4-BE49-F238E27FC236}">
                <a16:creationId xmlns:a16="http://schemas.microsoft.com/office/drawing/2014/main" id="{98F69DEC-3D43-4B73-8CF5-58CFA59F7747}"/>
              </a:ext>
            </a:extLst>
          </p:cNvPr>
          <p:cNvSpPr txBox="1">
            <a:spLocks noChangeArrowheads="1"/>
          </p:cNvSpPr>
          <p:nvPr/>
        </p:nvSpPr>
        <p:spPr bwMode="auto">
          <a:xfrm>
            <a:off x="4284663" y="0"/>
            <a:ext cx="45354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l. aanhangwagenstuurklep(ECE)</a:t>
            </a:r>
          </a:p>
          <a:p>
            <a:pPr algn="l" eaLnBrk="1" hangingPunct="1">
              <a:spcBef>
                <a:spcPct val="0"/>
              </a:spcBef>
              <a:buFontTx/>
              <a:buNone/>
            </a:pPr>
            <a:r>
              <a:rPr lang="nl-NL" altLang="nl-NL" sz="1800">
                <a:solidFill>
                  <a:schemeClr val="tx1"/>
                </a:solidFill>
              </a:rPr>
              <a:t>m. automatische lastafhankelijke remkrachtregelaar (ALR)</a:t>
            </a:r>
          </a:p>
          <a:p>
            <a:pPr algn="l" eaLnBrk="1" hangingPunct="1">
              <a:spcBef>
                <a:spcPct val="0"/>
              </a:spcBef>
              <a:buFontTx/>
              <a:buNone/>
            </a:pPr>
            <a:r>
              <a:rPr lang="nl-NL" altLang="nl-NL" sz="1800">
                <a:solidFill>
                  <a:schemeClr val="tx1"/>
                </a:solidFill>
              </a:rPr>
              <a:t>n. Veerremcilinder</a:t>
            </a:r>
          </a:p>
          <a:p>
            <a:pPr algn="l" eaLnBrk="1" hangingPunct="1">
              <a:spcBef>
                <a:spcPct val="0"/>
              </a:spcBef>
              <a:buFontTx/>
              <a:buNone/>
            </a:pPr>
            <a:r>
              <a:rPr lang="nl-NL" altLang="nl-NL" sz="1800">
                <a:solidFill>
                  <a:schemeClr val="tx1"/>
                </a:solidFill>
              </a:rPr>
              <a:t>o. Vorstbeveiliger</a:t>
            </a:r>
          </a:p>
          <a:p>
            <a:pPr algn="l" eaLnBrk="1" hangingPunct="1">
              <a:spcBef>
                <a:spcPct val="0"/>
              </a:spcBef>
              <a:buFontTx/>
              <a:buNone/>
            </a:pPr>
            <a:r>
              <a:rPr lang="nl-NL" altLang="nl-NL" sz="1800">
                <a:solidFill>
                  <a:schemeClr val="tx1"/>
                </a:solidFill>
              </a:rPr>
              <a:t>p. vierkring beveiligingsklep</a:t>
            </a:r>
          </a:p>
          <a:p>
            <a:pPr algn="l" eaLnBrk="1" hangingPunct="1">
              <a:spcBef>
                <a:spcPct val="0"/>
              </a:spcBef>
              <a:buFontTx/>
              <a:buNone/>
            </a:pPr>
            <a:r>
              <a:rPr lang="nl-NL" altLang="nl-NL" sz="1800">
                <a:solidFill>
                  <a:schemeClr val="tx1"/>
                </a:solidFill>
              </a:rPr>
              <a:t>q. Drukbeveiligingsklep</a:t>
            </a:r>
          </a:p>
          <a:p>
            <a:pPr algn="l" eaLnBrk="1" hangingPunct="1">
              <a:spcBef>
                <a:spcPct val="0"/>
              </a:spcBef>
              <a:buFontTx/>
              <a:buNone/>
            </a:pPr>
            <a:r>
              <a:rPr lang="nl-NL" altLang="nl-NL" sz="1800">
                <a:solidFill>
                  <a:schemeClr val="tx1"/>
                </a:solidFill>
              </a:rPr>
              <a:t>r. Veerremcilinder</a:t>
            </a:r>
          </a:p>
          <a:p>
            <a:pPr algn="l" eaLnBrk="1" hangingPunct="1">
              <a:spcBef>
                <a:spcPct val="0"/>
              </a:spcBef>
              <a:buFontTx/>
              <a:buNone/>
            </a:pPr>
            <a:r>
              <a:rPr lang="nl-NL" altLang="nl-NL" sz="1800">
                <a:solidFill>
                  <a:schemeClr val="tx1"/>
                </a:solidFill>
              </a:rPr>
              <a:t>s. Hydr. Wielremcilinder</a:t>
            </a:r>
          </a:p>
          <a:p>
            <a:pPr algn="l" eaLnBrk="1" hangingPunct="1">
              <a:spcBef>
                <a:spcPct val="0"/>
              </a:spcBef>
              <a:buFontTx/>
              <a:buNone/>
            </a:pPr>
            <a:r>
              <a:rPr lang="nl-NL" altLang="nl-NL" sz="1800">
                <a:solidFill>
                  <a:schemeClr val="tx1"/>
                </a:solidFill>
              </a:rPr>
              <a:t>t. Tweekringsbekrachtiger</a:t>
            </a:r>
          </a:p>
          <a:p>
            <a:pPr algn="l" eaLnBrk="1" hangingPunct="1">
              <a:spcBef>
                <a:spcPct val="0"/>
              </a:spcBef>
              <a:buFontTx/>
              <a:buNone/>
            </a:pPr>
            <a:r>
              <a:rPr lang="nl-NL" altLang="nl-NL" sz="1800">
                <a:solidFill>
                  <a:schemeClr val="tx1"/>
                </a:solidFill>
              </a:rPr>
              <a:t>u. Eenkringsbekrachtiger</a:t>
            </a:r>
          </a:p>
          <a:p>
            <a:pPr algn="l" eaLnBrk="1" hangingPunct="1">
              <a:spcBef>
                <a:spcPct val="0"/>
              </a:spcBef>
              <a:buFontTx/>
              <a:buNone/>
            </a:pPr>
            <a:r>
              <a:rPr lang="nl-NL" altLang="nl-NL" sz="1800">
                <a:solidFill>
                  <a:schemeClr val="tx1"/>
                </a:solidFill>
              </a:rPr>
              <a:t>v. 3/2 klep</a:t>
            </a:r>
          </a:p>
          <a:p>
            <a:pPr algn="l" eaLnBrk="1" hangingPunct="1">
              <a:spcBef>
                <a:spcPct val="0"/>
              </a:spcBef>
              <a:buFontTx/>
              <a:buNone/>
            </a:pPr>
            <a:r>
              <a:rPr lang="nl-NL" altLang="nl-NL" sz="1800">
                <a:solidFill>
                  <a:schemeClr val="tx1"/>
                </a:solidFill>
              </a:rPr>
              <a:t>w. Relaisklep</a:t>
            </a:r>
          </a:p>
          <a:p>
            <a:pPr algn="l" eaLnBrk="1" hangingPunct="1">
              <a:spcBef>
                <a:spcPct val="0"/>
              </a:spcBef>
              <a:buFontTx/>
              <a:buNone/>
            </a:pPr>
            <a:r>
              <a:rPr lang="nl-NL" altLang="nl-NL" sz="1800">
                <a:solidFill>
                  <a:schemeClr val="tx1"/>
                </a:solidFill>
              </a:rPr>
              <a:t>x. terugslagklep</a:t>
            </a:r>
          </a:p>
          <a:p>
            <a:pPr algn="l" eaLnBrk="1" hangingPunct="1">
              <a:spcBef>
                <a:spcPct val="0"/>
              </a:spcBef>
              <a:buFontTx/>
              <a:buNone/>
            </a:pPr>
            <a:r>
              <a:rPr lang="nl-NL" altLang="nl-NL" sz="1800">
                <a:solidFill>
                  <a:schemeClr val="tx1"/>
                </a:solidFill>
              </a:rPr>
              <a:t>y. ALR met relaisklep</a:t>
            </a:r>
          </a:p>
          <a:p>
            <a:pPr algn="l" eaLnBrk="1" hangingPunct="1">
              <a:spcBef>
                <a:spcPct val="0"/>
              </a:spcBef>
              <a:buFontTx/>
              <a:buNone/>
            </a:pPr>
            <a:r>
              <a:rPr lang="nl-NL" altLang="nl-NL" sz="1800">
                <a:solidFill>
                  <a:schemeClr val="tx1"/>
                </a:solidFill>
              </a:rPr>
              <a:t>z. leeglastklep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Afbeelding 1" descr="Schermafbeelding 2013-11-25 om 17.51.27.png">
            <a:extLst>
              <a:ext uri="{FF2B5EF4-FFF2-40B4-BE49-F238E27FC236}">
                <a16:creationId xmlns:a16="http://schemas.microsoft.com/office/drawing/2014/main" id="{317185A7-7A1B-4864-9A36-C2DC8F9E7E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2F1CFF06-2B3F-450E-B90F-47437B890B5F}"/>
              </a:ext>
            </a:extLst>
          </p:cNvPr>
          <p:cNvSpPr>
            <a:spLocks noGrp="1"/>
          </p:cNvSpPr>
          <p:nvPr>
            <p:ph type="title"/>
          </p:nvPr>
        </p:nvSpPr>
        <p:spPr>
          <a:xfrm>
            <a:off x="395288" y="333375"/>
            <a:ext cx="8374062" cy="792163"/>
          </a:xfrm>
        </p:spPr>
        <p:txBody>
          <a:bodyPr/>
          <a:lstStyle/>
          <a:p>
            <a:r>
              <a:rPr lang="nl-NL" altLang="nl-NL">
                <a:solidFill>
                  <a:schemeClr val="tx1"/>
                </a:solidFill>
              </a:rPr>
              <a:t>Vastzetinrichting</a:t>
            </a:r>
          </a:p>
        </p:txBody>
      </p:sp>
      <p:pic>
        <p:nvPicPr>
          <p:cNvPr id="29699" name="Tijdelijke aanduiding voor inhoud 3">
            <a:extLst>
              <a:ext uri="{FF2B5EF4-FFF2-40B4-BE49-F238E27FC236}">
                <a16:creationId xmlns:a16="http://schemas.microsoft.com/office/drawing/2014/main" id="{E6495DA4-A581-4150-A771-EBE702662A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3450" y="1628775"/>
            <a:ext cx="4759325" cy="44640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29C276FA-EBA1-44BC-BD4C-34F7988706B7}"/>
              </a:ext>
            </a:extLst>
          </p:cNvPr>
          <p:cNvSpPr>
            <a:spLocks noGrp="1"/>
          </p:cNvSpPr>
          <p:nvPr>
            <p:ph type="title"/>
          </p:nvPr>
        </p:nvSpPr>
        <p:spPr>
          <a:xfrm>
            <a:off x="395288" y="333375"/>
            <a:ext cx="8374062" cy="792163"/>
          </a:xfrm>
        </p:spPr>
        <p:txBody>
          <a:bodyPr/>
          <a:lstStyle/>
          <a:p>
            <a:endParaRPr lang="nl-NL" altLang="nl-NL"/>
          </a:p>
        </p:txBody>
      </p:sp>
      <p:pic>
        <p:nvPicPr>
          <p:cNvPr id="31747" name="Tijdelijke aanduiding voor inhoud 3">
            <a:extLst>
              <a:ext uri="{FF2B5EF4-FFF2-40B4-BE49-F238E27FC236}">
                <a16:creationId xmlns:a16="http://schemas.microsoft.com/office/drawing/2014/main" id="{7EF93CCB-9C58-404C-9034-8465E2AA905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20688" y="908050"/>
            <a:ext cx="8112125" cy="53038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E84D1EDF-BCE1-4687-ABC6-2ED668256615}"/>
              </a:ext>
            </a:extLst>
          </p:cNvPr>
          <p:cNvSpPr>
            <a:spLocks noGrp="1"/>
          </p:cNvSpPr>
          <p:nvPr>
            <p:ph type="title"/>
          </p:nvPr>
        </p:nvSpPr>
        <p:spPr>
          <a:xfrm>
            <a:off x="395288" y="333375"/>
            <a:ext cx="8374062" cy="792163"/>
          </a:xfrm>
        </p:spPr>
        <p:txBody>
          <a:bodyPr/>
          <a:lstStyle/>
          <a:p>
            <a:endParaRPr lang="nl-NL" altLang="nl-NL"/>
          </a:p>
        </p:txBody>
      </p:sp>
      <p:pic>
        <p:nvPicPr>
          <p:cNvPr id="33795" name="Tijdelijke aanduiding voor inhoud 3">
            <a:extLst>
              <a:ext uri="{FF2B5EF4-FFF2-40B4-BE49-F238E27FC236}">
                <a16:creationId xmlns:a16="http://schemas.microsoft.com/office/drawing/2014/main" id="{79AE103F-EF33-4794-BBC2-1309AE953C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333375"/>
            <a:ext cx="8518525" cy="59959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D7A99397-E55D-4254-B99F-49FDF7B9350F}"/>
              </a:ext>
            </a:extLst>
          </p:cNvPr>
          <p:cNvSpPr>
            <a:spLocks noGrp="1"/>
          </p:cNvSpPr>
          <p:nvPr>
            <p:ph type="title"/>
          </p:nvPr>
        </p:nvSpPr>
        <p:spPr>
          <a:xfrm>
            <a:off x="395288" y="333375"/>
            <a:ext cx="8374062" cy="792163"/>
          </a:xfrm>
        </p:spPr>
        <p:txBody>
          <a:bodyPr/>
          <a:lstStyle/>
          <a:p>
            <a:r>
              <a:rPr lang="nl-NL" altLang="nl-NL"/>
              <a:t>aanhangwagenremklep</a:t>
            </a:r>
          </a:p>
        </p:txBody>
      </p:sp>
      <p:pic>
        <p:nvPicPr>
          <p:cNvPr id="35843" name="Tijdelijke aanduiding voor inhoud 3">
            <a:extLst>
              <a:ext uri="{FF2B5EF4-FFF2-40B4-BE49-F238E27FC236}">
                <a16:creationId xmlns:a16="http://schemas.microsoft.com/office/drawing/2014/main" id="{4BD9AB18-B674-4212-8C57-DCDC7B0A16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0688" y="981075"/>
            <a:ext cx="3816350" cy="5087938"/>
          </a:xfrm>
        </p:spPr>
      </p:pic>
      <p:pic>
        <p:nvPicPr>
          <p:cNvPr id="35844" name="Afbeelding 4">
            <a:extLst>
              <a:ext uri="{FF2B5EF4-FFF2-40B4-BE49-F238E27FC236}">
                <a16:creationId xmlns:a16="http://schemas.microsoft.com/office/drawing/2014/main" id="{BC857A80-F931-484D-B29A-D42CB020E4F7}"/>
              </a:ext>
            </a:extLst>
          </p:cNvPr>
          <p:cNvPicPr>
            <a:picLocks noChangeAspect="1"/>
          </p:cNvPicPr>
          <p:nvPr/>
        </p:nvPicPr>
        <p:blipFill>
          <a:blip r:embed="rId3">
            <a:extLst>
              <a:ext uri="{28A0092B-C50C-407E-A947-70E740481C1C}">
                <a14:useLocalDpi xmlns:a14="http://schemas.microsoft.com/office/drawing/2010/main" val="0"/>
              </a:ext>
            </a:extLst>
          </a:blip>
          <a:srcRect l="-4968" t="22285" r="-2"/>
          <a:stretch>
            <a:fillRect/>
          </a:stretch>
        </p:blipFill>
        <p:spPr bwMode="auto">
          <a:xfrm>
            <a:off x="4583113" y="981075"/>
            <a:ext cx="330676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Afbeelding 5">
            <a:extLst>
              <a:ext uri="{FF2B5EF4-FFF2-40B4-BE49-F238E27FC236}">
                <a16:creationId xmlns:a16="http://schemas.microsoft.com/office/drawing/2014/main" id="{059206EB-8E10-44F3-91BA-93666E8327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5350" y="4319588"/>
            <a:ext cx="31845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3D944135-2A32-4BA9-A87E-CEACEC2AD051}"/>
              </a:ext>
            </a:extLst>
          </p:cNvPr>
          <p:cNvSpPr>
            <a:spLocks noGrp="1"/>
          </p:cNvSpPr>
          <p:nvPr>
            <p:ph type="title"/>
          </p:nvPr>
        </p:nvSpPr>
        <p:spPr>
          <a:xfrm>
            <a:off x="385763" y="279400"/>
            <a:ext cx="8372475" cy="792163"/>
          </a:xfrm>
        </p:spPr>
        <p:txBody>
          <a:bodyPr/>
          <a:lstStyle/>
          <a:p>
            <a:r>
              <a:rPr lang="nl-NL" altLang="nl-NL">
                <a:solidFill>
                  <a:schemeClr val="tx1"/>
                </a:solidFill>
              </a:rPr>
              <a:t>veerremcilinder</a:t>
            </a:r>
          </a:p>
        </p:txBody>
      </p:sp>
      <p:pic>
        <p:nvPicPr>
          <p:cNvPr id="36867" name="Tijdelijke aanduiding voor inhoud 4">
            <a:extLst>
              <a:ext uri="{FF2B5EF4-FFF2-40B4-BE49-F238E27FC236}">
                <a16:creationId xmlns:a16="http://schemas.microsoft.com/office/drawing/2014/main" id="{0523E66A-B1CF-40E3-AB66-FB1A3A635B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92325" y="1268413"/>
            <a:ext cx="4981575" cy="2343150"/>
          </a:xfrm>
        </p:spPr>
      </p:pic>
      <p:pic>
        <p:nvPicPr>
          <p:cNvPr id="36868" name="Afbeelding 5">
            <a:extLst>
              <a:ext uri="{FF2B5EF4-FFF2-40B4-BE49-F238E27FC236}">
                <a16:creationId xmlns:a16="http://schemas.microsoft.com/office/drawing/2014/main" id="{9E646527-91EB-443C-8C12-A86AC2E493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2325" y="4005263"/>
            <a:ext cx="49815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kstvak 1">
            <a:extLst>
              <a:ext uri="{FF2B5EF4-FFF2-40B4-BE49-F238E27FC236}">
                <a16:creationId xmlns:a16="http://schemas.microsoft.com/office/drawing/2014/main" id="{5AAC1F84-1359-4612-83B1-E1E915E03DE1}"/>
              </a:ext>
            </a:extLst>
          </p:cNvPr>
          <p:cNvSpPr txBox="1">
            <a:spLocks noChangeArrowheads="1"/>
          </p:cNvSpPr>
          <p:nvPr/>
        </p:nvSpPr>
        <p:spPr bwMode="auto">
          <a:xfrm>
            <a:off x="2627313" y="0"/>
            <a:ext cx="2376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2400"/>
              <a:t>De Compressor</a:t>
            </a:r>
          </a:p>
        </p:txBody>
      </p:sp>
      <p:pic>
        <p:nvPicPr>
          <p:cNvPr id="38915" name="Afbeelding 3">
            <a:extLst>
              <a:ext uri="{FF2B5EF4-FFF2-40B4-BE49-F238E27FC236}">
                <a16:creationId xmlns:a16="http://schemas.microsoft.com/office/drawing/2014/main" id="{3932D8AF-B2C4-454F-9FFF-5DC8C22B90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40100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Afbeelding 5">
            <a:extLst>
              <a:ext uri="{FF2B5EF4-FFF2-40B4-BE49-F238E27FC236}">
                <a16:creationId xmlns:a16="http://schemas.microsoft.com/office/drawing/2014/main" id="{70CDEA06-6487-483B-BDA3-D970D307A9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76250"/>
            <a:ext cx="316865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Afbeelding 7" descr="Schermafbeelding 2013-11-25 om 11.32.58.png">
            <a:extLst>
              <a:ext uri="{FF2B5EF4-FFF2-40B4-BE49-F238E27FC236}">
                <a16:creationId xmlns:a16="http://schemas.microsoft.com/office/drawing/2014/main" id="{425903A4-6D18-43EF-AABD-5BA01A67A5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41663"/>
            <a:ext cx="32385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Afbeelding 8">
            <a:extLst>
              <a:ext uri="{FF2B5EF4-FFF2-40B4-BE49-F238E27FC236}">
                <a16:creationId xmlns:a16="http://schemas.microsoft.com/office/drawing/2014/main" id="{D591F712-CA12-450E-B3AC-7A17CADB04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1588"/>
            <a:ext cx="2916238"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Afbeelding 6" descr="Schermafbeelding 2013-11-25 om 11.31.48.png">
            <a:extLst>
              <a:ext uri="{FF2B5EF4-FFF2-40B4-BE49-F238E27FC236}">
                <a16:creationId xmlns:a16="http://schemas.microsoft.com/office/drawing/2014/main" id="{F81ADA1E-29E1-4973-9966-3FBDBD95A7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3933825"/>
            <a:ext cx="1919288"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Afbeelding 9" descr="Schermafbeelding 2013-11-25 om 11.47.37.png">
            <a:extLst>
              <a:ext uri="{FF2B5EF4-FFF2-40B4-BE49-F238E27FC236}">
                <a16:creationId xmlns:a16="http://schemas.microsoft.com/office/drawing/2014/main" id="{8FA22C13-A509-419C-A7D5-8647C699C7C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825" y="3860800"/>
            <a:ext cx="187483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luchtremmen ?</a:t>
            </a:r>
          </a:p>
        </p:txBody>
      </p:sp>
      <p:sp>
        <p:nvSpPr>
          <p:cNvPr id="3" name="Tijdelijke aanduiding voor inhoud 2"/>
          <p:cNvSpPr>
            <a:spLocks noGrp="1"/>
          </p:cNvSpPr>
          <p:nvPr>
            <p:ph idx="1"/>
          </p:nvPr>
        </p:nvSpPr>
        <p:spPr/>
        <p:txBody>
          <a:bodyPr/>
          <a:lstStyle/>
          <a:p>
            <a:pPr marL="0" indent="0">
              <a:buNone/>
            </a:pPr>
            <a:endParaRPr lang="nl-NL" dirty="0"/>
          </a:p>
          <a:p>
            <a:r>
              <a:rPr lang="nl-NL" dirty="0"/>
              <a:t>Snelle reactie</a:t>
            </a:r>
          </a:p>
          <a:p>
            <a:r>
              <a:rPr lang="nl-NL" dirty="0"/>
              <a:t>Minder milieu belastend</a:t>
            </a:r>
          </a:p>
          <a:p>
            <a:r>
              <a:rPr lang="nl-NL" dirty="0"/>
              <a:t>Beproefde techniek</a:t>
            </a:r>
          </a:p>
          <a:p>
            <a:r>
              <a:rPr lang="nl-NL" dirty="0"/>
              <a:t>Universele componenten</a:t>
            </a:r>
          </a:p>
          <a:p>
            <a:r>
              <a:rPr lang="nl-NL" dirty="0"/>
              <a:t>Goedkope componenten</a:t>
            </a:r>
          </a:p>
          <a:p>
            <a:endParaRPr lang="nl-NL" dirty="0"/>
          </a:p>
        </p:txBody>
      </p:sp>
    </p:spTree>
    <p:extLst>
      <p:ext uri="{BB962C8B-B14F-4D97-AF65-F5344CB8AC3E}">
        <p14:creationId xmlns:p14="http://schemas.microsoft.com/office/powerpoint/2010/main" val="23312122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inhoud 2">
            <a:extLst>
              <a:ext uri="{FF2B5EF4-FFF2-40B4-BE49-F238E27FC236}">
                <a16:creationId xmlns:a16="http://schemas.microsoft.com/office/drawing/2014/main" id="{36C047CA-CB02-40F6-A27D-6F225253C54E}"/>
              </a:ext>
            </a:extLst>
          </p:cNvPr>
          <p:cNvSpPr>
            <a:spLocks noGrp="1"/>
          </p:cNvSpPr>
          <p:nvPr>
            <p:ph idx="1"/>
          </p:nvPr>
        </p:nvSpPr>
        <p:spPr>
          <a:xfrm>
            <a:off x="395288" y="333375"/>
            <a:ext cx="8353425" cy="4535488"/>
          </a:xfrm>
        </p:spPr>
        <p:txBody>
          <a:bodyPr/>
          <a:lstStyle/>
          <a:p>
            <a:r>
              <a:rPr lang="nl-NL" altLang="nl-NL">
                <a:solidFill>
                  <a:schemeClr val="tx1"/>
                </a:solidFill>
              </a:rPr>
              <a:t>Minimale eisen voor een compressor :</a:t>
            </a:r>
          </a:p>
          <a:p>
            <a:r>
              <a:rPr lang="nl-NL" altLang="nl-NL">
                <a:solidFill>
                  <a:schemeClr val="tx1"/>
                </a:solidFill>
              </a:rPr>
              <a:t>0 – 65% v.d. Druk binnen 3 min.</a:t>
            </a:r>
          </a:p>
          <a:p>
            <a:r>
              <a:rPr lang="nl-NL" altLang="nl-NL">
                <a:solidFill>
                  <a:schemeClr val="tx1"/>
                </a:solidFill>
              </a:rPr>
              <a:t>0 – 100% v.d. Druk binnen 6 minuten.</a:t>
            </a:r>
          </a:p>
          <a:p>
            <a:endParaRPr lang="nl-NL" altLang="nl-NL">
              <a:solidFill>
                <a:schemeClr val="tx1"/>
              </a:solidFill>
            </a:endParaRPr>
          </a:p>
          <a:p>
            <a:r>
              <a:rPr lang="nl-NL" altLang="nl-NL">
                <a:solidFill>
                  <a:schemeClr val="tx1"/>
                </a:solidFill>
              </a:rPr>
              <a:t>Eisen ketel inhoud:   V = 20 x R / P</a:t>
            </a:r>
          </a:p>
          <a:p>
            <a:r>
              <a:rPr lang="nl-NL" altLang="nl-NL">
                <a:solidFill>
                  <a:schemeClr val="tx1"/>
                </a:solidFill>
              </a:rPr>
              <a:t>V = volume , R = max. Toel.  aslast in ton, P = max. Druk</a:t>
            </a:r>
          </a:p>
          <a:p>
            <a:r>
              <a:rPr lang="nl-NL" altLang="nl-NL">
                <a:solidFill>
                  <a:schemeClr val="tx1"/>
                </a:solidFill>
              </a:rPr>
              <a:t>Vb: aanhanger 20 ton en voorraaddruk 8 bar:</a:t>
            </a:r>
          </a:p>
          <a:p>
            <a:pPr>
              <a:buFont typeface="Arial" pitchFamily="34" charset="0"/>
              <a:buNone/>
            </a:pPr>
            <a:r>
              <a:rPr lang="nl-NL" altLang="nl-NL">
                <a:solidFill>
                  <a:schemeClr val="tx1"/>
                </a:solidFill>
              </a:rPr>
              <a:t>V = 20 x 20 / 8 = 50 liter.</a:t>
            </a:r>
          </a:p>
        </p:txBody>
      </p:sp>
      <p:pic>
        <p:nvPicPr>
          <p:cNvPr id="39939" name="Afbeelding 3" descr="Schermafbeelding 2013-11-25 om 12.21.26.png">
            <a:extLst>
              <a:ext uri="{FF2B5EF4-FFF2-40B4-BE49-F238E27FC236}">
                <a16:creationId xmlns:a16="http://schemas.microsoft.com/office/drawing/2014/main" id="{9C5E5921-7BA1-4146-AC32-06CDC854AC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832225"/>
            <a:ext cx="52657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Afbeelding 4">
            <a:extLst>
              <a:ext uri="{FF2B5EF4-FFF2-40B4-BE49-F238E27FC236}">
                <a16:creationId xmlns:a16="http://schemas.microsoft.com/office/drawing/2014/main" id="{E128AC72-432F-4670-A5E7-31C09AD34B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05263"/>
            <a:ext cx="19367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kstvak 5">
            <a:extLst>
              <a:ext uri="{FF2B5EF4-FFF2-40B4-BE49-F238E27FC236}">
                <a16:creationId xmlns:a16="http://schemas.microsoft.com/office/drawing/2014/main" id="{F7A15738-944A-475C-A8BA-1461F7EDDA61}"/>
              </a:ext>
            </a:extLst>
          </p:cNvPr>
          <p:cNvSpPr txBox="1">
            <a:spLocks noChangeArrowheads="1"/>
          </p:cNvSpPr>
          <p:nvPr/>
        </p:nvSpPr>
        <p:spPr bwMode="auto">
          <a:xfrm>
            <a:off x="468313" y="6021388"/>
            <a:ext cx="235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Symbool compressor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inhoud 5">
            <a:extLst>
              <a:ext uri="{FF2B5EF4-FFF2-40B4-BE49-F238E27FC236}">
                <a16:creationId xmlns:a16="http://schemas.microsoft.com/office/drawing/2014/main" id="{1D6C6E5C-4E4B-4FF4-95E2-C72459103AD5}"/>
              </a:ext>
            </a:extLst>
          </p:cNvPr>
          <p:cNvSpPr>
            <a:spLocks noGrp="1"/>
          </p:cNvSpPr>
          <p:nvPr>
            <p:ph idx="1"/>
          </p:nvPr>
        </p:nvSpPr>
        <p:spPr>
          <a:xfrm>
            <a:off x="468313" y="476250"/>
            <a:ext cx="8353425" cy="4537075"/>
          </a:xfrm>
        </p:spPr>
        <p:txBody>
          <a:bodyPr/>
          <a:lstStyle/>
          <a:p>
            <a:r>
              <a:rPr lang="nl-NL" altLang="nl-NL">
                <a:solidFill>
                  <a:schemeClr val="tx1"/>
                </a:solidFill>
              </a:rPr>
              <a:t>De samengeperste lucht uit de compressor moet ontdaan worden van vocht.</a:t>
            </a:r>
          </a:p>
          <a:p>
            <a:r>
              <a:rPr lang="nl-NL" altLang="nl-NL">
                <a:solidFill>
                  <a:schemeClr val="tx1"/>
                </a:solidFill>
              </a:rPr>
              <a:t>Dit vermindert corrosie ( het hele jaar) en bevriezing (in de winter)</a:t>
            </a:r>
          </a:p>
          <a:p>
            <a:r>
              <a:rPr lang="nl-NL" altLang="nl-NL">
                <a:solidFill>
                  <a:schemeClr val="tx1"/>
                </a:solidFill>
              </a:rPr>
              <a:t>Vroeger gebruikte men antivries of spiritus in een potje, maar dit lost het vet op dat in de kleppen gebruikt wordt.</a:t>
            </a:r>
          </a:p>
          <a:p>
            <a:r>
              <a:rPr lang="nl-NL" altLang="nl-NL">
                <a:solidFill>
                  <a:schemeClr val="tx1"/>
                </a:solidFill>
              </a:rPr>
              <a:t>Tegenwoordig gebruikt men dus een luchtdroger.</a:t>
            </a:r>
          </a:p>
        </p:txBody>
      </p:sp>
      <p:pic>
        <p:nvPicPr>
          <p:cNvPr id="40963" name="Afbeelding 6">
            <a:extLst>
              <a:ext uri="{FF2B5EF4-FFF2-40B4-BE49-F238E27FC236}">
                <a16:creationId xmlns:a16="http://schemas.microsoft.com/office/drawing/2014/main" id="{C9B0220B-E9D1-43C3-93FD-D71C4929B4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70338"/>
            <a:ext cx="43561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kstvak 7">
            <a:extLst>
              <a:ext uri="{FF2B5EF4-FFF2-40B4-BE49-F238E27FC236}">
                <a16:creationId xmlns:a16="http://schemas.microsoft.com/office/drawing/2014/main" id="{BAC8B84F-319D-45E7-BF74-A5776B1CD9B3}"/>
              </a:ext>
            </a:extLst>
          </p:cNvPr>
          <p:cNvSpPr txBox="1">
            <a:spLocks noChangeArrowheads="1"/>
          </p:cNvSpPr>
          <p:nvPr/>
        </p:nvSpPr>
        <p:spPr bwMode="auto">
          <a:xfrm>
            <a:off x="4356100" y="5516563"/>
            <a:ext cx="183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Hoezo vochtig </a:t>
            </a:r>
            <a:r>
              <a:rPr lang="nl-NL" altLang="nl-NL" sz="1800">
                <a:solidFill>
                  <a:srgbClr val="FFFFFF"/>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Afbeelding 1" descr="LTrockner02.jpg">
            <a:extLst>
              <a:ext uri="{FF2B5EF4-FFF2-40B4-BE49-F238E27FC236}">
                <a16:creationId xmlns:a16="http://schemas.microsoft.com/office/drawing/2014/main" id="{17D82156-A28F-42D2-8005-CA1F86AB04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37846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Afbeelding 3" descr="Schermafbeelding 2013-11-25 om 13.59.33.png">
            <a:extLst>
              <a:ext uri="{FF2B5EF4-FFF2-40B4-BE49-F238E27FC236}">
                <a16:creationId xmlns:a16="http://schemas.microsoft.com/office/drawing/2014/main" id="{32DF34FE-4921-4338-9550-64CEEFB1AA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0"/>
            <a:ext cx="5410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kstvak 4">
            <a:extLst>
              <a:ext uri="{FF2B5EF4-FFF2-40B4-BE49-F238E27FC236}">
                <a16:creationId xmlns:a16="http://schemas.microsoft.com/office/drawing/2014/main" id="{C113270B-8F66-40C0-9957-41981BAEA371}"/>
              </a:ext>
            </a:extLst>
          </p:cNvPr>
          <p:cNvSpPr txBox="1">
            <a:spLocks noChangeArrowheads="1"/>
          </p:cNvSpPr>
          <p:nvPr/>
        </p:nvSpPr>
        <p:spPr bwMode="auto">
          <a:xfrm>
            <a:off x="3779838" y="3716338"/>
            <a:ext cx="5256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Er wordt steeds meer slim gecombineerd met componenten en een gevolg hiervan is dat de drukregelaar is opgenomen in de luchtdroger.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Tijdelijke aanduiding voor inhoud 3" descr="IMG_0020.jpg">
            <a:extLst>
              <a:ext uri="{FF2B5EF4-FFF2-40B4-BE49-F238E27FC236}">
                <a16:creationId xmlns:a16="http://schemas.microsoft.com/office/drawing/2014/main" id="{4E1C8168-F4D1-46B4-B51B-A012DC490A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61" t="2" r="153"/>
          <a:stretch>
            <a:fillRect/>
          </a:stretch>
        </p:blipFill>
        <p:spPr>
          <a:xfrm>
            <a:off x="1547813" y="-17463"/>
            <a:ext cx="5372100" cy="68754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inhoud 2">
            <a:extLst>
              <a:ext uri="{FF2B5EF4-FFF2-40B4-BE49-F238E27FC236}">
                <a16:creationId xmlns:a16="http://schemas.microsoft.com/office/drawing/2014/main" id="{D130FBA9-7CFA-4230-829E-C9031ACD4BC2}"/>
              </a:ext>
            </a:extLst>
          </p:cNvPr>
          <p:cNvSpPr>
            <a:spLocks noGrp="1"/>
          </p:cNvSpPr>
          <p:nvPr>
            <p:ph idx="1"/>
          </p:nvPr>
        </p:nvSpPr>
        <p:spPr>
          <a:xfrm>
            <a:off x="395288" y="188913"/>
            <a:ext cx="8353425" cy="6408737"/>
          </a:xfrm>
        </p:spPr>
        <p:txBody>
          <a:bodyPr/>
          <a:lstStyle/>
          <a:p>
            <a:r>
              <a:rPr lang="nl-NL" altLang="nl-NL">
                <a:solidFill>
                  <a:schemeClr val="tx1"/>
                </a:solidFill>
              </a:rPr>
              <a:t>Waaruit bestaat de luchtdrogervulling?</a:t>
            </a:r>
          </a:p>
          <a:p>
            <a:r>
              <a:rPr lang="nl-NL" altLang="nl-NL">
                <a:solidFill>
                  <a:schemeClr val="tx1"/>
                </a:solidFill>
              </a:rPr>
              <a:t>Actief alumina</a:t>
            </a:r>
          </a:p>
          <a:p>
            <a:endParaRPr lang="nl-NL" altLang="nl-NL">
              <a:solidFill>
                <a:schemeClr val="tx1"/>
              </a:solidFill>
            </a:endParaRPr>
          </a:p>
          <a:p>
            <a:endParaRPr lang="nl-NL" altLang="nl-NL">
              <a:solidFill>
                <a:schemeClr val="tx1"/>
              </a:solidFill>
            </a:endParaRPr>
          </a:p>
          <a:p>
            <a:endParaRPr lang="nl-NL" altLang="nl-NL">
              <a:solidFill>
                <a:schemeClr val="tx1"/>
              </a:solidFill>
            </a:endParaRPr>
          </a:p>
          <a:p>
            <a:r>
              <a:rPr lang="nl-NL" altLang="nl-NL">
                <a:solidFill>
                  <a:schemeClr val="tx1"/>
                </a:solidFill>
              </a:rPr>
              <a:t>Silica gel</a:t>
            </a:r>
          </a:p>
          <a:p>
            <a:endParaRPr lang="nl-NL" altLang="nl-NL">
              <a:solidFill>
                <a:schemeClr val="tx1"/>
              </a:solidFill>
            </a:endParaRPr>
          </a:p>
          <a:p>
            <a:endParaRPr lang="nl-NL" altLang="nl-NL">
              <a:solidFill>
                <a:schemeClr val="tx1"/>
              </a:solidFill>
            </a:endParaRPr>
          </a:p>
          <a:p>
            <a:endParaRPr lang="nl-NL" altLang="nl-NL">
              <a:solidFill>
                <a:schemeClr val="tx1"/>
              </a:solidFill>
            </a:endParaRPr>
          </a:p>
          <a:p>
            <a:r>
              <a:rPr lang="nl-NL" altLang="nl-NL">
                <a:solidFill>
                  <a:schemeClr val="tx1"/>
                </a:solidFill>
              </a:rPr>
              <a:t>Sorbead</a:t>
            </a:r>
          </a:p>
        </p:txBody>
      </p:sp>
      <p:pic>
        <p:nvPicPr>
          <p:cNvPr id="4" name="Afbeelding 3" descr="Schermafbeelding 2013-11-25 om 13.19.23.png">
            <a:extLst>
              <a:ext uri="{FF2B5EF4-FFF2-40B4-BE49-F238E27FC236}">
                <a16:creationId xmlns:a16="http://schemas.microsoft.com/office/drawing/2014/main" id="{07DD5632-8166-48BF-B410-6DA5C46EB9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692150"/>
            <a:ext cx="24384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ermafbeelding 2013-11-25 om 13.19.32.png">
            <a:extLst>
              <a:ext uri="{FF2B5EF4-FFF2-40B4-BE49-F238E27FC236}">
                <a16:creationId xmlns:a16="http://schemas.microsoft.com/office/drawing/2014/main" id="{98DC4965-2A7C-4C0E-81A1-498CD85FCF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16113"/>
            <a:ext cx="24384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Schermafbeelding 2013-11-25 om 13.21.25.png">
            <a:extLst>
              <a:ext uri="{FF2B5EF4-FFF2-40B4-BE49-F238E27FC236}">
                <a16:creationId xmlns:a16="http://schemas.microsoft.com/office/drawing/2014/main" id="{EEFF4670-84DA-4F28-9EBE-8672C0A8A9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365625"/>
            <a:ext cx="37909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Tijdelijke aanduiding voor inhoud 3" descr="IMG_0021.jpg">
            <a:extLst>
              <a:ext uri="{FF2B5EF4-FFF2-40B4-BE49-F238E27FC236}">
                <a16:creationId xmlns:a16="http://schemas.microsoft.com/office/drawing/2014/main" id="{A0F1AE70-711D-44CF-B716-E6D17C209C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9" r="-343"/>
          <a:stretch>
            <a:fillRect/>
          </a:stretch>
        </p:blipFill>
        <p:spPr>
          <a:xfrm>
            <a:off x="1697038" y="0"/>
            <a:ext cx="5221287" cy="6858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Afbeelding 1" descr="IMG_0022.jpg">
            <a:extLst>
              <a:ext uri="{FF2B5EF4-FFF2-40B4-BE49-F238E27FC236}">
                <a16:creationId xmlns:a16="http://schemas.microsoft.com/office/drawing/2014/main" id="{9B09A07A-2066-403A-852E-9E7826FF8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48228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Afbeelding 1" descr="Schermafbeelding 2013-11-25 om 16.12.06.png">
            <a:extLst>
              <a:ext uri="{FF2B5EF4-FFF2-40B4-BE49-F238E27FC236}">
                <a16:creationId xmlns:a16="http://schemas.microsoft.com/office/drawing/2014/main" id="{56EDD2CF-C7D4-4DE5-818B-26A06BE540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0"/>
            <a:ext cx="49069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kstvak 1">
            <a:extLst>
              <a:ext uri="{FF2B5EF4-FFF2-40B4-BE49-F238E27FC236}">
                <a16:creationId xmlns:a16="http://schemas.microsoft.com/office/drawing/2014/main" id="{0366D413-F642-40E0-9D65-2BC3EBBC8618}"/>
              </a:ext>
            </a:extLst>
          </p:cNvPr>
          <p:cNvSpPr txBox="1">
            <a:spLocks noChangeArrowheads="1"/>
          </p:cNvSpPr>
          <p:nvPr/>
        </p:nvSpPr>
        <p:spPr bwMode="auto">
          <a:xfrm>
            <a:off x="1619250" y="115888"/>
            <a:ext cx="64182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2000">
                <a:solidFill>
                  <a:schemeClr val="tx1"/>
                </a:solidFill>
              </a:rPr>
              <a:t>Toch nog even de principewerking van de drukregelaar</a:t>
            </a:r>
          </a:p>
        </p:txBody>
      </p:sp>
      <p:pic>
        <p:nvPicPr>
          <p:cNvPr id="49155" name="Afbeelding 3">
            <a:extLst>
              <a:ext uri="{FF2B5EF4-FFF2-40B4-BE49-F238E27FC236}">
                <a16:creationId xmlns:a16="http://schemas.microsoft.com/office/drawing/2014/main" id="{D7ADC51D-710F-4A9F-94F4-23B4C0D86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257333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Afbeelding 4" descr="IMG_0023.jpg">
            <a:extLst>
              <a:ext uri="{FF2B5EF4-FFF2-40B4-BE49-F238E27FC236}">
                <a16:creationId xmlns:a16="http://schemas.microsoft.com/office/drawing/2014/main" id="{78DE2BD1-FF55-45FE-91CD-EA7C68E54C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9275"/>
            <a:ext cx="4408488"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Afbeelding 1" descr="Schermafbeelding 2013-11-25 om 18.18.46.png">
            <a:extLst>
              <a:ext uri="{FF2B5EF4-FFF2-40B4-BE49-F238E27FC236}">
                <a16:creationId xmlns:a16="http://schemas.microsoft.com/office/drawing/2014/main" id="{EDBA74BF-6D69-411B-9DF5-9A802A080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370522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Afbeelding 2" descr="Schermafbeelding 2013-11-25 om 18.19.14.png">
            <a:extLst>
              <a:ext uri="{FF2B5EF4-FFF2-40B4-BE49-F238E27FC236}">
                <a16:creationId xmlns:a16="http://schemas.microsoft.com/office/drawing/2014/main" id="{6A15D033-0223-4803-BD0C-8694CA0DB2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4288"/>
            <a:ext cx="54356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Afbeelding 3" descr="Schermafbeelding 2013-11-25 om 18.17.41.png">
            <a:extLst>
              <a:ext uri="{FF2B5EF4-FFF2-40B4-BE49-F238E27FC236}">
                <a16:creationId xmlns:a16="http://schemas.microsoft.com/office/drawing/2014/main" id="{940279B1-08B0-4B44-BE4A-6983C94AA9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681413"/>
            <a:ext cx="313213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kstvak 4">
            <a:extLst>
              <a:ext uri="{FF2B5EF4-FFF2-40B4-BE49-F238E27FC236}">
                <a16:creationId xmlns:a16="http://schemas.microsoft.com/office/drawing/2014/main" id="{8D57E883-D655-48EF-8BBC-D0C49A5CB767}"/>
              </a:ext>
            </a:extLst>
          </p:cNvPr>
          <p:cNvSpPr txBox="1">
            <a:spLocks noChangeArrowheads="1"/>
          </p:cNvSpPr>
          <p:nvPr/>
        </p:nvSpPr>
        <p:spPr bwMode="auto">
          <a:xfrm>
            <a:off x="3132138" y="6308725"/>
            <a:ext cx="2443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Symbool drukregelaar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kstvak 4">
            <a:extLst>
              <a:ext uri="{FF2B5EF4-FFF2-40B4-BE49-F238E27FC236}">
                <a16:creationId xmlns:a16="http://schemas.microsoft.com/office/drawing/2014/main" id="{737C32FC-F56A-4D69-B7C2-8BDC1DFCC781}"/>
              </a:ext>
            </a:extLst>
          </p:cNvPr>
          <p:cNvSpPr txBox="1">
            <a:spLocks noChangeArrowheads="1"/>
          </p:cNvSpPr>
          <p:nvPr/>
        </p:nvSpPr>
        <p:spPr bwMode="auto">
          <a:xfrm>
            <a:off x="539750" y="333375"/>
            <a:ext cx="6164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En zo gaan we verder naar het 4-krings beveiligingsventiel</a:t>
            </a:r>
          </a:p>
        </p:txBody>
      </p:sp>
      <p:pic>
        <p:nvPicPr>
          <p:cNvPr id="52227" name="Afbeelding 5" descr="Schermafbeelding 2013-11-25 om 14.27.20.png">
            <a:extLst>
              <a:ext uri="{FF2B5EF4-FFF2-40B4-BE49-F238E27FC236}">
                <a16:creationId xmlns:a16="http://schemas.microsoft.com/office/drawing/2014/main" id="{D0765783-82B1-45F1-8CBF-D9BAE964F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765175"/>
            <a:ext cx="42672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jl omhoog 6">
            <a:extLst>
              <a:ext uri="{FF2B5EF4-FFF2-40B4-BE49-F238E27FC236}">
                <a16:creationId xmlns:a16="http://schemas.microsoft.com/office/drawing/2014/main" id="{76CB2C73-0771-4B8B-9139-746DBAE4531F}"/>
              </a:ext>
            </a:extLst>
          </p:cNvPr>
          <p:cNvSpPr>
            <a:spLocks noChangeArrowheads="1"/>
          </p:cNvSpPr>
          <p:nvPr/>
        </p:nvSpPr>
        <p:spPr bwMode="auto">
          <a:xfrm rot="-3420483">
            <a:off x="6519863" y="1249363"/>
            <a:ext cx="444500" cy="2482850"/>
          </a:xfrm>
          <a:prstGeom prst="upArrow">
            <a:avLst>
              <a:gd name="adj1" fmla="val 50000"/>
              <a:gd name="adj2" fmla="val 50013"/>
            </a:avLst>
          </a:prstGeom>
          <a:solidFill>
            <a:srgbClr val="FF0000"/>
          </a:solidFill>
          <a:ln w="9525">
            <a:solidFill>
              <a:srgbClr val="4A7EBB"/>
            </a:solidFill>
            <a:miter lim="800000"/>
            <a:headEnd/>
            <a:tailEnd/>
          </a:ln>
          <a:effectLst>
            <a:outerShdw blurRad="40000" dist="23000" dir="5400000" rotWithShape="0">
              <a:srgbClr val="808080">
                <a:alpha val="34999"/>
              </a:srgbClr>
            </a:outerShdw>
          </a:effectLst>
        </p:spPr>
        <p:txBody>
          <a:bodyPr/>
          <a:lstStyle/>
          <a:p>
            <a:pPr eaLnBrk="1" hangingPunct="1">
              <a:defRPr/>
            </a:pPr>
            <a:endParaRPr lang="nl-NL">
              <a:solidFill>
                <a:schemeClr val="lt1"/>
              </a:solidFill>
              <a:latin typeface="+mn-lt"/>
              <a:ea typeface="+mn-ea"/>
            </a:endParaRPr>
          </a:p>
        </p:txBody>
      </p:sp>
      <p:sp>
        <p:nvSpPr>
          <p:cNvPr id="52229" name="Tekstvak 7">
            <a:extLst>
              <a:ext uri="{FF2B5EF4-FFF2-40B4-BE49-F238E27FC236}">
                <a16:creationId xmlns:a16="http://schemas.microsoft.com/office/drawing/2014/main" id="{383B49AD-D4E5-4EB5-93CB-7165AC9636CC}"/>
              </a:ext>
            </a:extLst>
          </p:cNvPr>
          <p:cNvSpPr txBox="1">
            <a:spLocks noChangeArrowheads="1"/>
          </p:cNvSpPr>
          <p:nvPr/>
        </p:nvSpPr>
        <p:spPr bwMode="auto">
          <a:xfrm>
            <a:off x="611188" y="3068638"/>
            <a:ext cx="422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Ook deze kunnen we slim combineren </a:t>
            </a:r>
            <a:r>
              <a:rPr lang="nl-NL" altLang="nl-NL" sz="1800">
                <a:solidFill>
                  <a:srgbClr val="FFFFFF"/>
                </a:solidFill>
              </a:rPr>
              <a:t>:</a:t>
            </a:r>
          </a:p>
        </p:txBody>
      </p:sp>
      <p:pic>
        <p:nvPicPr>
          <p:cNvPr id="52230" name="Afbeelding 8">
            <a:extLst>
              <a:ext uri="{FF2B5EF4-FFF2-40B4-BE49-F238E27FC236}">
                <a16:creationId xmlns:a16="http://schemas.microsoft.com/office/drawing/2014/main" id="{2090235F-C8F9-4B9A-8EB0-9AC3897696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3492500"/>
            <a:ext cx="33464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inhoud 2">
            <a:extLst>
              <a:ext uri="{FF2B5EF4-FFF2-40B4-BE49-F238E27FC236}">
                <a16:creationId xmlns:a16="http://schemas.microsoft.com/office/drawing/2014/main" id="{2FCE349C-D481-4F7D-9728-58D125DA26C0}"/>
              </a:ext>
            </a:extLst>
          </p:cNvPr>
          <p:cNvSpPr txBox="1">
            <a:spLocks/>
          </p:cNvSpPr>
          <p:nvPr/>
        </p:nvSpPr>
        <p:spPr bwMode="auto">
          <a:xfrm>
            <a:off x="1691680" y="2133601"/>
            <a:ext cx="6984008" cy="3743672"/>
          </a:xfrm>
          <a:prstGeom prst="rect">
            <a:avLst/>
          </a:prstGeom>
          <a:noFill/>
          <a:ln>
            <a:noFill/>
          </a:ln>
        </p:spPr>
        <p:txBody>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defRPr/>
            </a:pPr>
            <a:r>
              <a:rPr lang="nl-NL" sz="3200" dirty="0">
                <a:ea typeface="+mn-ea"/>
                <a:cs typeface="Arial" charset="0"/>
              </a:rPr>
              <a:t>Aan het einde van de les kun je vertellen:</a:t>
            </a:r>
          </a:p>
          <a:p>
            <a:pPr marL="0" indent="0" eaLnBrk="1" hangingPunct="1">
              <a:spcBef>
                <a:spcPct val="20000"/>
              </a:spcBef>
              <a:defRPr/>
            </a:pPr>
            <a:endParaRPr lang="nl-NL" sz="3200" dirty="0">
              <a:ea typeface="+mn-ea"/>
              <a:cs typeface="Arial" charset="0"/>
            </a:endParaRPr>
          </a:p>
          <a:p>
            <a:pPr eaLnBrk="1" hangingPunct="1">
              <a:spcBef>
                <a:spcPct val="20000"/>
              </a:spcBef>
              <a:buFont typeface="Wingdings" pitchFamily="2" charset="2"/>
              <a:buChar char="Ø"/>
              <a:defRPr/>
            </a:pPr>
            <a:r>
              <a:rPr lang="nl-NL" sz="3200" dirty="0">
                <a:ea typeface="+mn-ea"/>
                <a:cs typeface="Arial" charset="0"/>
              </a:rPr>
              <a:t>Wat een luchtdrukremsysteem is</a:t>
            </a:r>
          </a:p>
          <a:p>
            <a:pPr eaLnBrk="1" hangingPunct="1">
              <a:spcBef>
                <a:spcPct val="20000"/>
              </a:spcBef>
              <a:buFont typeface="Wingdings" pitchFamily="2" charset="2"/>
              <a:buChar char="Ø"/>
              <a:defRPr/>
            </a:pPr>
            <a:r>
              <a:rPr lang="nl-NL" sz="3200" dirty="0">
                <a:ea typeface="+mn-ea"/>
                <a:cs typeface="Arial" charset="0"/>
              </a:rPr>
              <a:t>Welke soorten systemen er zijn</a:t>
            </a:r>
          </a:p>
          <a:p>
            <a:pPr eaLnBrk="1" hangingPunct="1">
              <a:spcBef>
                <a:spcPct val="20000"/>
              </a:spcBef>
              <a:buFont typeface="Wingdings" pitchFamily="2" charset="2"/>
              <a:buChar char="Ø"/>
              <a:defRPr/>
            </a:pPr>
            <a:r>
              <a:rPr lang="nl-NL" sz="3200" dirty="0">
                <a:cs typeface="Arial" charset="0"/>
              </a:rPr>
              <a:t>Functie van verschillende componenten</a:t>
            </a:r>
            <a:endParaRPr lang="nl-NL" sz="3200" dirty="0">
              <a:ea typeface="+mn-ea"/>
              <a:cs typeface="Arial" charset="0"/>
            </a:endParaRPr>
          </a:p>
          <a:p>
            <a:pPr lvl="2" eaLnBrk="1" hangingPunct="1">
              <a:spcBef>
                <a:spcPct val="20000"/>
              </a:spcBef>
              <a:buFont typeface="Wingdings" pitchFamily="2" charset="2"/>
              <a:buChar char="Ø"/>
              <a:defRPr/>
            </a:pPr>
            <a:endParaRPr lang="nl-NL" sz="3200" dirty="0">
              <a:solidFill>
                <a:prstClr val="white"/>
              </a:solidFill>
              <a:ea typeface="+mn-ea"/>
              <a:cs typeface="Arial" charset="0"/>
            </a:endParaRPr>
          </a:p>
        </p:txBody>
      </p:sp>
      <p:sp>
        <p:nvSpPr>
          <p:cNvPr id="13315" name="Titel 1">
            <a:extLst>
              <a:ext uri="{FF2B5EF4-FFF2-40B4-BE49-F238E27FC236}">
                <a16:creationId xmlns:a16="http://schemas.microsoft.com/office/drawing/2014/main" id="{4E58F40B-2D94-45CF-8695-96F4719090D8}"/>
              </a:ext>
            </a:extLst>
          </p:cNvPr>
          <p:cNvSpPr txBox="1">
            <a:spLocks/>
          </p:cNvSpPr>
          <p:nvPr/>
        </p:nvSpPr>
        <p:spPr bwMode="auto">
          <a:xfrm>
            <a:off x="-107950"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nl-NL" altLang="nl-NL" sz="4800" b="1">
                <a:solidFill>
                  <a:schemeClr val="tx1"/>
                </a:solidFill>
              </a:rPr>
              <a:t>Doel van de 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Afbeelding 1" descr="IMG_0027.jpg">
            <a:extLst>
              <a:ext uri="{FF2B5EF4-FFF2-40B4-BE49-F238E27FC236}">
                <a16:creationId xmlns:a16="http://schemas.microsoft.com/office/drawing/2014/main" id="{5E94B644-FCF4-49BE-ABAF-66A781680C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1EE8EA9F-BBE5-4F34-B329-29C38CF72AE1}"/>
              </a:ext>
            </a:extLst>
          </p:cNvPr>
          <p:cNvSpPr>
            <a:spLocks noGrp="1"/>
          </p:cNvSpPr>
          <p:nvPr>
            <p:ph type="title"/>
          </p:nvPr>
        </p:nvSpPr>
        <p:spPr>
          <a:xfrm>
            <a:off x="395288" y="333375"/>
            <a:ext cx="8374062" cy="792163"/>
          </a:xfrm>
        </p:spPr>
        <p:txBody>
          <a:bodyPr/>
          <a:lstStyle/>
          <a:p>
            <a:r>
              <a:rPr lang="nl-NL" altLang="nl-NL">
                <a:solidFill>
                  <a:schemeClr val="tx1"/>
                </a:solidFill>
              </a:rPr>
              <a:t>Vierkrings beveiligings ventiel.</a:t>
            </a:r>
          </a:p>
        </p:txBody>
      </p:sp>
      <p:pic>
        <p:nvPicPr>
          <p:cNvPr id="55299" name="Afbeelding 2" descr="Schermafbeelding 2013-11-25 om 18.30.23.png">
            <a:extLst>
              <a:ext uri="{FF2B5EF4-FFF2-40B4-BE49-F238E27FC236}">
                <a16:creationId xmlns:a16="http://schemas.microsoft.com/office/drawing/2014/main" id="{89C401E7-E6B4-4240-ACB5-302440D50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4852988"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kstvak 3">
            <a:extLst>
              <a:ext uri="{FF2B5EF4-FFF2-40B4-BE49-F238E27FC236}">
                <a16:creationId xmlns:a16="http://schemas.microsoft.com/office/drawing/2014/main" id="{5934A32E-A18D-48C4-82A7-61C41680E231}"/>
              </a:ext>
            </a:extLst>
          </p:cNvPr>
          <p:cNvSpPr txBox="1">
            <a:spLocks noChangeArrowheads="1"/>
          </p:cNvSpPr>
          <p:nvPr/>
        </p:nvSpPr>
        <p:spPr bwMode="auto">
          <a:xfrm>
            <a:off x="4859338" y="1628775"/>
            <a:ext cx="42846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Het 4 kring veiligheidsventiel zit na de drukregelaar en verdeelt de lucht over 4 onafhankelijke kringen.</a:t>
            </a:r>
          </a:p>
          <a:p>
            <a:pPr algn="l" eaLnBrk="1" hangingPunct="1">
              <a:spcBef>
                <a:spcPct val="0"/>
              </a:spcBef>
              <a:buFontTx/>
              <a:buNone/>
            </a:pPr>
            <a:r>
              <a:rPr lang="nl-NL" altLang="nl-NL" sz="1800">
                <a:solidFill>
                  <a:schemeClr val="tx1"/>
                </a:solidFill>
              </a:rPr>
              <a:t>21,22 zijn bedrijfsrem</a:t>
            </a:r>
          </a:p>
          <a:p>
            <a:pPr algn="l" eaLnBrk="1" hangingPunct="1">
              <a:spcBef>
                <a:spcPct val="0"/>
              </a:spcBef>
              <a:buFontTx/>
              <a:buNone/>
            </a:pPr>
            <a:r>
              <a:rPr lang="nl-NL" altLang="nl-NL" sz="1800">
                <a:solidFill>
                  <a:schemeClr val="tx1"/>
                </a:solidFill>
              </a:rPr>
              <a:t>23, 24 zijn parkeer en aanhanger rem</a:t>
            </a:r>
          </a:p>
          <a:p>
            <a:pPr algn="l" eaLnBrk="1" hangingPunct="1">
              <a:spcBef>
                <a:spcPct val="0"/>
              </a:spcBef>
              <a:buFontTx/>
              <a:buNone/>
            </a:pPr>
            <a:r>
              <a:rPr lang="nl-NL" altLang="nl-NL" sz="1800">
                <a:solidFill>
                  <a:schemeClr val="tx1"/>
                </a:solidFill>
              </a:rPr>
              <a:t>Door de luchtdruk te scheiden in 4 kringen, houd je altijd druk in 3 kringen als er lekkage of leidingbreuk in 1 kring optreedt.</a:t>
            </a:r>
          </a:p>
          <a:p>
            <a:pPr algn="l" eaLnBrk="1" hangingPunct="1">
              <a:spcBef>
                <a:spcPct val="0"/>
              </a:spcBef>
              <a:buFontTx/>
              <a:buNone/>
            </a:pPr>
            <a:r>
              <a:rPr lang="nl-NL" altLang="nl-NL" sz="1800">
                <a:solidFill>
                  <a:schemeClr val="tx1"/>
                </a:solidFill>
              </a:rPr>
              <a:t>Omdat de voor- en achterremmen gescheiden worden is er ook een dubbel voetremventiel nodig en meerdere van elkaar gescheiden buffers.(ketels)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2">
            <a:extLst>
              <a:ext uri="{FF2B5EF4-FFF2-40B4-BE49-F238E27FC236}">
                <a16:creationId xmlns:a16="http://schemas.microsoft.com/office/drawing/2014/main" id="{06D405F7-A1BC-4FC2-8236-EC4767EA4FBE}"/>
              </a:ext>
            </a:extLst>
          </p:cNvPr>
          <p:cNvSpPr>
            <a:spLocks noGrp="1"/>
          </p:cNvSpPr>
          <p:nvPr>
            <p:ph type="ctrTitle"/>
          </p:nvPr>
        </p:nvSpPr>
        <p:spPr>
          <a:xfrm>
            <a:off x="827088" y="836613"/>
            <a:ext cx="7772400" cy="792162"/>
          </a:xfrm>
        </p:spPr>
        <p:txBody>
          <a:bodyPr/>
          <a:lstStyle/>
          <a:p>
            <a:pPr eaLnBrk="1" hangingPunct="1"/>
            <a:r>
              <a:rPr lang="nl-NL" altLang="nl-NL">
                <a:solidFill>
                  <a:schemeClr val="tx1"/>
                </a:solidFill>
              </a:rPr>
              <a:t>VRAGEN</a:t>
            </a:r>
          </a:p>
        </p:txBody>
      </p:sp>
      <p:pic>
        <p:nvPicPr>
          <p:cNvPr id="56323" name="Picture 6" descr="http://www.voorpositiviteit.nl/wp-content/uploads/2012/08/Vraag.png">
            <a:hlinkClick r:id="rId2"/>
            <a:extLst>
              <a:ext uri="{FF2B5EF4-FFF2-40B4-BE49-F238E27FC236}">
                <a16:creationId xmlns:a16="http://schemas.microsoft.com/office/drawing/2014/main" id="{0734CD3C-BD24-4A3B-BA22-B475D49D8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1773238"/>
            <a:ext cx="297180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6" name="Tijdelijke aanduiding voor inhoud 5"/>
          <p:cNvSpPr>
            <a:spLocks noGrp="1"/>
          </p:cNvSpPr>
          <p:nvPr>
            <p:ph idx="1"/>
          </p:nvPr>
        </p:nvSpPr>
        <p:spPr/>
        <p:txBody>
          <a:bodyPr/>
          <a:lstStyle/>
          <a:p>
            <a:endParaRPr lang="nl-NL"/>
          </a:p>
        </p:txBody>
      </p:sp>
    </p:spTree>
    <p:extLst>
      <p:ext uri="{BB962C8B-B14F-4D97-AF65-F5344CB8AC3E}">
        <p14:creationId xmlns:p14="http://schemas.microsoft.com/office/powerpoint/2010/main" val="3333977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364240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457200" lvl="1" indent="0">
              <a:buNone/>
            </a:pPr>
            <a:endParaRPr lang="nl-NL" dirty="0"/>
          </a:p>
        </p:txBody>
      </p:sp>
    </p:spTree>
    <p:extLst>
      <p:ext uri="{BB962C8B-B14F-4D97-AF65-F5344CB8AC3E}">
        <p14:creationId xmlns:p14="http://schemas.microsoft.com/office/powerpoint/2010/main" val="2994487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pPr marL="0" indent="0">
              <a:buNone/>
            </a:pPr>
            <a:endParaRPr lang="nl-NL" sz="3200" dirty="0"/>
          </a:p>
        </p:txBody>
      </p:sp>
    </p:spTree>
    <p:extLst>
      <p:ext uri="{BB962C8B-B14F-4D97-AF65-F5344CB8AC3E}">
        <p14:creationId xmlns:p14="http://schemas.microsoft.com/office/powerpoint/2010/main" val="2686720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2560160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2774271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pPr marL="0" indent="0">
              <a:buNone/>
            </a:pPr>
            <a:endParaRPr lang="nl-NL" sz="3200" dirty="0"/>
          </a:p>
        </p:txBody>
      </p:sp>
    </p:spTree>
    <p:extLst>
      <p:ext uri="{BB962C8B-B14F-4D97-AF65-F5344CB8AC3E}">
        <p14:creationId xmlns:p14="http://schemas.microsoft.com/office/powerpoint/2010/main" val="312354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vak 1">
            <a:extLst>
              <a:ext uri="{FF2B5EF4-FFF2-40B4-BE49-F238E27FC236}">
                <a16:creationId xmlns:a16="http://schemas.microsoft.com/office/drawing/2014/main" id="{13E36A57-9587-4435-8F95-6094823D4A28}"/>
              </a:ext>
            </a:extLst>
          </p:cNvPr>
          <p:cNvSpPr txBox="1">
            <a:spLocks noChangeArrowheads="1"/>
          </p:cNvSpPr>
          <p:nvPr/>
        </p:nvSpPr>
        <p:spPr bwMode="auto">
          <a:xfrm>
            <a:off x="2368550" y="260350"/>
            <a:ext cx="8188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a:spcBef>
                <a:spcPct val="0"/>
              </a:spcBef>
            </a:pPr>
            <a:r>
              <a:rPr lang="nl-NL" altLang="nl-NL" sz="2800" dirty="0"/>
              <a:t>H1le111111</a:t>
            </a:r>
            <a:r>
              <a:rPr lang="nl-NL" sz="2800" dirty="0"/>
              <a:t>1  Leiding systeem</a:t>
            </a:r>
            <a:r>
              <a:rPr lang="nl-NL" altLang="nl-NL" sz="2800" dirty="0"/>
              <a:t>122et</a:t>
            </a:r>
            <a:r>
              <a:rPr lang="nl-NL" altLang="nl-NL" sz="2800" b="1" dirty="0"/>
              <a:t> 1 11 systeem</a:t>
            </a:r>
          </a:p>
        </p:txBody>
      </p:sp>
      <p:pic>
        <p:nvPicPr>
          <p:cNvPr id="14339" name="Afbeelding 1">
            <a:extLst>
              <a:ext uri="{FF2B5EF4-FFF2-40B4-BE49-F238E27FC236}">
                <a16:creationId xmlns:a16="http://schemas.microsoft.com/office/drawing/2014/main" id="{7A2A69F2-BDA8-4FB6-AD42-DB4374C521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756084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
            <a:extLst>
              <a:ext uri="{FF2B5EF4-FFF2-40B4-BE49-F238E27FC236}">
                <a16:creationId xmlns:a16="http://schemas.microsoft.com/office/drawing/2014/main" id="{48817061-EBDC-47E6-A9FE-FB9C78A8AB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5742" y="4581128"/>
            <a:ext cx="6909394" cy="95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endParaRPr lang="nl-NL" sz="3200" dirty="0"/>
          </a:p>
        </p:txBody>
      </p:sp>
    </p:spTree>
    <p:extLst>
      <p:ext uri="{BB962C8B-B14F-4D97-AF65-F5344CB8AC3E}">
        <p14:creationId xmlns:p14="http://schemas.microsoft.com/office/powerpoint/2010/main" val="60027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dirty="0"/>
          </a:p>
        </p:txBody>
      </p:sp>
      <p:sp>
        <p:nvSpPr>
          <p:cNvPr id="2" name="Tijdelijke aanduiding voor inhoud 1"/>
          <p:cNvSpPr>
            <a:spLocks noGrp="1"/>
          </p:cNvSpPr>
          <p:nvPr>
            <p:ph idx="1"/>
          </p:nvPr>
        </p:nvSpPr>
        <p:spPr/>
        <p:txBody>
          <a:bodyPr/>
          <a:lstStyle/>
          <a:p>
            <a:endParaRPr lang="nl-NL"/>
          </a:p>
        </p:txBody>
      </p:sp>
    </p:spTree>
    <p:extLst>
      <p:ext uri="{BB962C8B-B14F-4D97-AF65-F5344CB8AC3E}">
        <p14:creationId xmlns:p14="http://schemas.microsoft.com/office/powerpoint/2010/main" val="3483634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a:p>
        </p:txBody>
      </p:sp>
    </p:spTree>
    <p:extLst>
      <p:ext uri="{BB962C8B-B14F-4D97-AF65-F5344CB8AC3E}">
        <p14:creationId xmlns:p14="http://schemas.microsoft.com/office/powerpoint/2010/main" val="1518013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buNone/>
            </a:pPr>
            <a:br>
              <a:rPr lang="nl-NL" dirty="0"/>
            </a:br>
            <a:endParaRPr lang="nl-NL" dirty="0"/>
          </a:p>
          <a:p>
            <a:pPr lvl="1"/>
            <a:endParaRPr lang="nl-NL" dirty="0"/>
          </a:p>
        </p:txBody>
      </p:sp>
    </p:spTree>
    <p:extLst>
      <p:ext uri="{BB962C8B-B14F-4D97-AF65-F5344CB8AC3E}">
        <p14:creationId xmlns:p14="http://schemas.microsoft.com/office/powerpoint/2010/main" val="257083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1">
            <a:extLst>
              <a:ext uri="{FF2B5EF4-FFF2-40B4-BE49-F238E27FC236}">
                <a16:creationId xmlns:a16="http://schemas.microsoft.com/office/drawing/2014/main" id="{B50191F3-0339-453E-8B9C-DCFD92247A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671" y="2423710"/>
            <a:ext cx="7096497" cy="258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5E076D57-B679-46DC-B16D-B23393663A00}"/>
              </a:ext>
            </a:extLst>
          </p:cNvPr>
          <p:cNvSpPr>
            <a:spLocks noGrp="1"/>
          </p:cNvSpPr>
          <p:nvPr>
            <p:ph type="title" idx="4294967295"/>
          </p:nvPr>
        </p:nvSpPr>
        <p:spPr>
          <a:xfrm>
            <a:off x="2498725" y="333375"/>
            <a:ext cx="6645275" cy="647700"/>
          </a:xfrm>
        </p:spPr>
        <p:txBody>
          <a:bodyPr>
            <a:normAutofit fontScale="90000"/>
          </a:bodyPr>
          <a:lstStyle/>
          <a:p>
            <a:pPr algn="ctr"/>
            <a:r>
              <a:rPr lang="nl-NL" dirty="0"/>
              <a:t>1  Leiding systeem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1">
            <a:extLst>
              <a:ext uri="{FF2B5EF4-FFF2-40B4-BE49-F238E27FC236}">
                <a16:creationId xmlns:a16="http://schemas.microsoft.com/office/drawing/2014/main" id="{CC1CC45B-E48E-4E67-AC10-E86234CC02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5742" y="4581128"/>
            <a:ext cx="6909394" cy="95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Afbeelding 2">
            <a:extLst>
              <a:ext uri="{FF2B5EF4-FFF2-40B4-BE49-F238E27FC236}">
                <a16:creationId xmlns:a16="http://schemas.microsoft.com/office/drawing/2014/main" id="{297E6A49-CFC8-4471-999C-70ACE03AC7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40270"/>
            <a:ext cx="8209607" cy="281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D65C1E5A-B1AD-4287-A127-49C3B446FAA9}"/>
              </a:ext>
            </a:extLst>
          </p:cNvPr>
          <p:cNvSpPr>
            <a:spLocks noGrp="1"/>
          </p:cNvSpPr>
          <p:nvPr>
            <p:ph type="title" idx="4294967295"/>
          </p:nvPr>
        </p:nvSpPr>
        <p:spPr>
          <a:xfrm>
            <a:off x="2498725" y="333375"/>
            <a:ext cx="6645275" cy="647700"/>
          </a:xfrm>
        </p:spPr>
        <p:txBody>
          <a:bodyPr>
            <a:normAutofit fontScale="90000"/>
          </a:bodyPr>
          <a:lstStyle/>
          <a:p>
            <a:pPr algn="ctr"/>
            <a:r>
              <a:rPr lang="nl-NL" dirty="0"/>
              <a:t>2 leiding systeem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Afbeelding 2" descr="Schermafbeelding 2013-11-25 om 14.00.31.png">
            <a:extLst>
              <a:ext uri="{FF2B5EF4-FFF2-40B4-BE49-F238E27FC236}">
                <a16:creationId xmlns:a16="http://schemas.microsoft.com/office/drawing/2014/main" id="{8B513E5C-C255-4BC6-B88C-5CB0105C58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25500"/>
            <a:ext cx="910907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94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hoek 3">
            <a:extLst>
              <a:ext uri="{FF2B5EF4-FFF2-40B4-BE49-F238E27FC236}">
                <a16:creationId xmlns:a16="http://schemas.microsoft.com/office/drawing/2014/main" id="{76AED6A4-BAFC-460C-AA47-5BD201F08A02}"/>
              </a:ext>
            </a:extLst>
          </p:cNvPr>
          <p:cNvSpPr>
            <a:spLocks noChangeArrowheads="1"/>
          </p:cNvSpPr>
          <p:nvPr/>
        </p:nvSpPr>
        <p:spPr bwMode="auto">
          <a:xfrm>
            <a:off x="1763688" y="260649"/>
            <a:ext cx="7128792"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dirty="0">
                <a:solidFill>
                  <a:schemeClr val="tx1"/>
                </a:solidFill>
              </a:rPr>
              <a:t>Volgens DIN 74254 worden cijfercoderingen op aansluitingen van componenten aangebracht. Ze horen niet bij de symbolen maar dienen om een en ander te verduidelijken. Dit in tegenstelling tot cijfer-coderingen bij componenten, waar de cijfers uitermate belangrijk zijn.</a:t>
            </a:r>
          </a:p>
          <a:p>
            <a:pPr algn="l" eaLnBrk="1" hangingPunct="1">
              <a:spcBef>
                <a:spcPct val="0"/>
              </a:spcBef>
              <a:buFontTx/>
              <a:buNone/>
            </a:pPr>
            <a:r>
              <a:rPr lang="nl-NL" altLang="nl-NL" sz="1800" dirty="0">
                <a:solidFill>
                  <a:schemeClr val="tx1"/>
                </a:solidFill>
              </a:rPr>
              <a:t>Deze codering bestaat uit één of twee cijfers.</a:t>
            </a:r>
          </a:p>
          <a:p>
            <a:pPr algn="l" eaLnBrk="1" hangingPunct="1">
              <a:spcBef>
                <a:spcPct val="0"/>
              </a:spcBef>
              <a:buFontTx/>
              <a:buNone/>
            </a:pPr>
            <a:r>
              <a:rPr lang="nl-NL" altLang="nl-NL" sz="1800" dirty="0">
                <a:solidFill>
                  <a:schemeClr val="tx1"/>
                </a:solidFill>
              </a:rPr>
              <a:t>Aan de cijfers 0 tot en met 9 wordt de volgende betekenis toegekend:</a:t>
            </a:r>
          </a:p>
          <a:p>
            <a:pPr algn="l" eaLnBrk="1" hangingPunct="1">
              <a:spcBef>
                <a:spcPct val="0"/>
              </a:spcBef>
              <a:buFontTx/>
              <a:buNone/>
            </a:pPr>
            <a:r>
              <a:rPr lang="nl-NL" altLang="nl-NL" sz="1800" dirty="0">
                <a:solidFill>
                  <a:schemeClr val="tx1"/>
                </a:solidFill>
              </a:rPr>
              <a:t>0 aanzuigaansluiting</a:t>
            </a:r>
          </a:p>
          <a:p>
            <a:pPr algn="l" eaLnBrk="1" hangingPunct="1">
              <a:spcBef>
                <a:spcPct val="0"/>
              </a:spcBef>
              <a:buFontTx/>
              <a:buNone/>
            </a:pPr>
            <a:r>
              <a:rPr lang="nl-NL" altLang="nl-NL" sz="1800" dirty="0">
                <a:solidFill>
                  <a:schemeClr val="tx1"/>
                </a:solidFill>
              </a:rPr>
              <a:t>1 energietoevoer</a:t>
            </a:r>
          </a:p>
          <a:p>
            <a:pPr algn="l" eaLnBrk="1" hangingPunct="1">
              <a:spcBef>
                <a:spcPct val="0"/>
              </a:spcBef>
              <a:buFontTx/>
              <a:buNone/>
            </a:pPr>
            <a:r>
              <a:rPr lang="nl-NL" altLang="nl-NL" sz="1800" dirty="0">
                <a:solidFill>
                  <a:schemeClr val="tx1"/>
                </a:solidFill>
              </a:rPr>
              <a:t>2 energie-afvoer</a:t>
            </a:r>
          </a:p>
          <a:p>
            <a:pPr algn="l" eaLnBrk="1" hangingPunct="1">
              <a:spcBef>
                <a:spcPct val="0"/>
              </a:spcBef>
              <a:buFontTx/>
              <a:buNone/>
            </a:pPr>
            <a:r>
              <a:rPr lang="nl-NL" altLang="nl-NL" sz="1800" dirty="0">
                <a:solidFill>
                  <a:schemeClr val="tx1"/>
                </a:solidFill>
              </a:rPr>
              <a:t>3 ontluchting</a:t>
            </a:r>
          </a:p>
          <a:p>
            <a:pPr algn="l" eaLnBrk="1" hangingPunct="1">
              <a:spcBef>
                <a:spcPct val="0"/>
              </a:spcBef>
              <a:buFontTx/>
              <a:buNone/>
            </a:pPr>
            <a:r>
              <a:rPr lang="nl-NL" altLang="nl-NL" sz="1800" dirty="0">
                <a:solidFill>
                  <a:schemeClr val="tx1"/>
                </a:solidFill>
              </a:rPr>
              <a:t>4 stuuraansluiting</a:t>
            </a:r>
          </a:p>
          <a:p>
            <a:pPr algn="l" eaLnBrk="1" hangingPunct="1">
              <a:spcBef>
                <a:spcPct val="0"/>
              </a:spcBef>
              <a:buFontTx/>
              <a:buNone/>
            </a:pPr>
            <a:r>
              <a:rPr lang="nl-NL" altLang="nl-NL" sz="1800" dirty="0">
                <a:solidFill>
                  <a:schemeClr val="tx1"/>
                </a:solidFill>
              </a:rPr>
              <a:t>7 vorstbeveiligingsmiddel   (alleen oude systemen)</a:t>
            </a:r>
          </a:p>
          <a:p>
            <a:pPr algn="l" eaLnBrk="1" hangingPunct="1">
              <a:spcBef>
                <a:spcPct val="0"/>
              </a:spcBef>
              <a:buFontTx/>
              <a:buNone/>
            </a:pPr>
            <a:r>
              <a:rPr lang="nl-NL" altLang="nl-NL" sz="1800" dirty="0">
                <a:solidFill>
                  <a:schemeClr val="tx1"/>
                </a:solidFill>
              </a:rPr>
              <a:t>8 smeerolie-aansluiting</a:t>
            </a:r>
          </a:p>
          <a:p>
            <a:pPr algn="l" eaLnBrk="1" hangingPunct="1">
              <a:spcBef>
                <a:spcPct val="0"/>
              </a:spcBef>
              <a:buFontTx/>
              <a:buNone/>
            </a:pPr>
            <a:r>
              <a:rPr lang="nl-NL" altLang="nl-NL" sz="1800" dirty="0">
                <a:solidFill>
                  <a:schemeClr val="tx1"/>
                </a:solidFill>
              </a:rPr>
              <a:t>9 koelmiddelaansluiting</a:t>
            </a:r>
          </a:p>
          <a:p>
            <a:pPr algn="l" eaLnBrk="1" hangingPunct="1">
              <a:spcBef>
                <a:spcPct val="0"/>
              </a:spcBef>
              <a:buFontTx/>
              <a:buNone/>
            </a:pPr>
            <a:r>
              <a:rPr lang="nl-NL" altLang="nl-NL" sz="1800" dirty="0">
                <a:solidFill>
                  <a:schemeClr val="tx1"/>
                </a:solidFill>
              </a:rPr>
              <a:t>(de cijfers 5 en 6 worden niet gebruikt).</a:t>
            </a:r>
          </a:p>
          <a:p>
            <a:pPr algn="l" eaLnBrk="1" hangingPunct="1">
              <a:spcBef>
                <a:spcPct val="0"/>
              </a:spcBef>
              <a:buFontTx/>
              <a:buNone/>
            </a:pPr>
            <a:r>
              <a:rPr lang="nl-NL" altLang="nl-NL" sz="1800" dirty="0">
                <a:solidFill>
                  <a:schemeClr val="tx1"/>
                </a:solidFill>
              </a:rPr>
              <a:t>Als er sprake kan zijn van meerdere gelijkwaardige aansluitingen wordt een tweede cijfer gebruikt. Dit is bijvoorbeeld het geval bij meer kringen.</a:t>
            </a:r>
          </a:p>
          <a:p>
            <a:pPr algn="l" eaLnBrk="1" hangingPunct="1">
              <a:spcBef>
                <a:spcPct val="0"/>
              </a:spcBef>
              <a:buFontTx/>
              <a:buNone/>
            </a:pPr>
            <a:r>
              <a:rPr lang="nl-NL" altLang="nl-NL" sz="1800" dirty="0">
                <a:solidFill>
                  <a:schemeClr val="tx1"/>
                </a:solidFill>
              </a:rPr>
              <a:t>De fabrikanten kennen zelf de betekenis van het tweede cijfer toe, te beginnen bij het cijfer één, zonder een cijfer over te slaan.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hoek 2">
            <a:extLst>
              <a:ext uri="{FF2B5EF4-FFF2-40B4-BE49-F238E27FC236}">
                <a16:creationId xmlns:a16="http://schemas.microsoft.com/office/drawing/2014/main" id="{333B3AF1-6C76-4347-A04D-DCB72CBF4440}"/>
              </a:ext>
            </a:extLst>
          </p:cNvPr>
          <p:cNvSpPr>
            <a:spLocks noChangeArrowheads="1"/>
          </p:cNvSpPr>
          <p:nvPr/>
        </p:nvSpPr>
        <p:spPr bwMode="auto">
          <a:xfrm>
            <a:off x="11113" y="115888"/>
            <a:ext cx="90249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In afbeelding hieronder zijn de volgende aanduidingen te zien:</a:t>
            </a:r>
          </a:p>
          <a:p>
            <a:pPr algn="l" eaLnBrk="1" hangingPunct="1">
              <a:spcBef>
                <a:spcPct val="0"/>
              </a:spcBef>
              <a:buFontTx/>
              <a:buNone/>
            </a:pPr>
            <a:r>
              <a:rPr lang="nl-NL" altLang="nl-NL" sz="1800">
                <a:solidFill>
                  <a:schemeClr val="tx1"/>
                </a:solidFill>
              </a:rPr>
              <a:t>1 	luchttoevoer vanaf de compressor</a:t>
            </a:r>
          </a:p>
          <a:p>
            <a:pPr algn="l" eaLnBrk="1" hangingPunct="1">
              <a:spcBef>
                <a:spcPct val="0"/>
              </a:spcBef>
              <a:buFontTx/>
              <a:buNone/>
            </a:pPr>
            <a:r>
              <a:rPr lang="nl-NL" altLang="nl-NL" sz="1800">
                <a:solidFill>
                  <a:schemeClr val="tx1"/>
                </a:solidFill>
              </a:rPr>
              <a:t>1-2 	luchttoevoer om het remsysteem te vullen of op druk te houden bij het gebruik 	van een klep, maar tevens bruikbaar om banden op spanning te brengen.</a:t>
            </a:r>
          </a:p>
          <a:p>
            <a:pPr algn="l" eaLnBrk="1" hangingPunct="1">
              <a:spcBef>
                <a:spcPct val="0"/>
              </a:spcBef>
              <a:buFontTx/>
              <a:buNone/>
            </a:pPr>
            <a:r>
              <a:rPr lang="nl-NL" altLang="nl-NL" sz="1800">
                <a:solidFill>
                  <a:schemeClr val="tx1"/>
                </a:solidFill>
              </a:rPr>
              <a:t>3 	ontluchting</a:t>
            </a:r>
          </a:p>
          <a:p>
            <a:pPr algn="l" eaLnBrk="1" hangingPunct="1">
              <a:spcBef>
                <a:spcPct val="0"/>
              </a:spcBef>
              <a:buFontTx/>
              <a:buNone/>
            </a:pPr>
            <a:r>
              <a:rPr lang="nl-NL" altLang="nl-NL" sz="1800">
                <a:solidFill>
                  <a:schemeClr val="tx1"/>
                </a:solidFill>
              </a:rPr>
              <a:t>21	luchtafvoer naar de ketel</a:t>
            </a:r>
          </a:p>
          <a:p>
            <a:pPr algn="l" eaLnBrk="1" hangingPunct="1">
              <a:spcBef>
                <a:spcPct val="0"/>
              </a:spcBef>
              <a:buFontTx/>
              <a:buAutoNum type="arabicPlain" startAt="22"/>
            </a:pPr>
            <a:r>
              <a:rPr lang="nl-NL" altLang="nl-NL" sz="1800">
                <a:solidFill>
                  <a:schemeClr val="tx1"/>
                </a:solidFill>
              </a:rPr>
              <a:t>luchtafvoer (schakelaansluiting)</a:t>
            </a:r>
          </a:p>
          <a:p>
            <a:pPr algn="l" eaLnBrk="1" hangingPunct="1">
              <a:spcBef>
                <a:spcPct val="0"/>
              </a:spcBef>
              <a:buFontTx/>
              <a:buNone/>
            </a:pPr>
            <a:endParaRPr lang="nl-NL" altLang="nl-NL" sz="1800">
              <a:solidFill>
                <a:schemeClr val="tx1"/>
              </a:solidFill>
            </a:endParaRPr>
          </a:p>
          <a:p>
            <a:pPr algn="l" eaLnBrk="1" hangingPunct="1">
              <a:spcBef>
                <a:spcPct val="0"/>
              </a:spcBef>
              <a:buFontTx/>
              <a:buNone/>
            </a:pPr>
            <a:r>
              <a:rPr lang="nl-NL" altLang="nl-NL" sz="1800">
                <a:solidFill>
                  <a:schemeClr val="tx1"/>
                </a:solidFill>
              </a:rPr>
              <a:t>Voor de onderstaande getallen zal géén vrije keus mogelijk zijn:</a:t>
            </a:r>
          </a:p>
          <a:p>
            <a:pPr algn="l" eaLnBrk="1" hangingPunct="1">
              <a:spcBef>
                <a:spcPct val="0"/>
              </a:spcBef>
              <a:buFontTx/>
              <a:buNone/>
            </a:pPr>
            <a:endParaRPr lang="nl-NL" altLang="nl-NL" sz="1800">
              <a:solidFill>
                <a:schemeClr val="tx1"/>
              </a:solidFill>
            </a:endParaRPr>
          </a:p>
          <a:p>
            <a:pPr algn="l" eaLnBrk="1" hangingPunct="1">
              <a:spcBef>
                <a:spcPct val="0"/>
              </a:spcBef>
              <a:buFontTx/>
              <a:buNone/>
            </a:pPr>
            <a:r>
              <a:rPr lang="nl-NL" altLang="nl-NL" sz="1800">
                <a:solidFill>
                  <a:schemeClr val="tx1"/>
                </a:solidFill>
              </a:rPr>
              <a:t>81 	smeerolietoevoer</a:t>
            </a:r>
          </a:p>
          <a:p>
            <a:pPr algn="l" eaLnBrk="1" hangingPunct="1">
              <a:spcBef>
                <a:spcPct val="0"/>
              </a:spcBef>
              <a:buFontTx/>
              <a:buNone/>
            </a:pPr>
            <a:r>
              <a:rPr lang="nl-NL" altLang="nl-NL" sz="1800">
                <a:solidFill>
                  <a:schemeClr val="tx1"/>
                </a:solidFill>
              </a:rPr>
              <a:t>82 	smeerolie-afvoer</a:t>
            </a:r>
          </a:p>
          <a:p>
            <a:pPr algn="l" eaLnBrk="1" hangingPunct="1">
              <a:spcBef>
                <a:spcPct val="0"/>
              </a:spcBef>
              <a:buFontTx/>
              <a:buNone/>
            </a:pPr>
            <a:r>
              <a:rPr lang="nl-NL" altLang="nl-NL" sz="1800">
                <a:solidFill>
                  <a:schemeClr val="tx1"/>
                </a:solidFill>
              </a:rPr>
              <a:t>91 	koelmiddeltoevoer</a:t>
            </a:r>
          </a:p>
          <a:p>
            <a:pPr algn="l" eaLnBrk="1" hangingPunct="1">
              <a:spcBef>
                <a:spcPct val="0"/>
              </a:spcBef>
              <a:buFontTx/>
              <a:buNone/>
            </a:pPr>
            <a:r>
              <a:rPr lang="nl-NL" altLang="nl-NL" sz="1800">
                <a:solidFill>
                  <a:schemeClr val="tx1"/>
                </a:solidFill>
              </a:rPr>
              <a:t>92 	koelmiddelafvoer.</a:t>
            </a:r>
          </a:p>
        </p:txBody>
      </p:sp>
      <p:pic>
        <p:nvPicPr>
          <p:cNvPr id="21507" name="Afbeelding 4" descr="Schermafbeelding 2013-11-25 om 15.59.42.png">
            <a:extLst>
              <a:ext uri="{FF2B5EF4-FFF2-40B4-BE49-F238E27FC236}">
                <a16:creationId xmlns:a16="http://schemas.microsoft.com/office/drawing/2014/main" id="{2527952B-4B7A-458A-A6A3-A3DBD669C5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213100"/>
            <a:ext cx="3744913"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hthoek 6">
            <a:extLst>
              <a:ext uri="{FF2B5EF4-FFF2-40B4-BE49-F238E27FC236}">
                <a16:creationId xmlns:a16="http://schemas.microsoft.com/office/drawing/2014/main" id="{1832F19A-5265-43BE-9073-E6CB17692CF5}"/>
              </a:ext>
            </a:extLst>
          </p:cNvPr>
          <p:cNvSpPr>
            <a:spLocks noChangeArrowheads="1"/>
          </p:cNvSpPr>
          <p:nvPr/>
        </p:nvSpPr>
        <p:spPr bwMode="auto">
          <a:xfrm>
            <a:off x="2195513" y="5661025"/>
            <a:ext cx="5256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Arial" panose="020B0604020202020204" pitchFamily="34" charset="0"/>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Arial" panose="020B0604020202020204" pitchFamily="34" charset="0"/>
                <a:cs typeface="Arial" panose="020B0604020202020204" pitchFamily="34" charset="0"/>
              </a:defRPr>
            </a:lvl9pPr>
          </a:lstStyle>
          <a:p>
            <a:pPr algn="l" eaLnBrk="1" hangingPunct="1">
              <a:spcBef>
                <a:spcPct val="0"/>
              </a:spcBef>
              <a:buFontTx/>
              <a:buNone/>
            </a:pPr>
            <a:r>
              <a:rPr lang="nl-NL" altLang="nl-NL" sz="1800">
                <a:solidFill>
                  <a:schemeClr val="tx1"/>
                </a:solidFill>
              </a:rPr>
              <a:t>Symbool drukregelaar met bandenvulaansluiting </a:t>
            </a:r>
          </a:p>
        </p:txBody>
      </p:sp>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2607</TotalTime>
  <Words>1482</Words>
  <Application>Microsoft Office PowerPoint</Application>
  <PresentationFormat>Diavoorstelling (4:3)</PresentationFormat>
  <Paragraphs>173</Paragraphs>
  <Slides>43</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43</vt:i4>
      </vt:variant>
    </vt:vector>
  </HeadingPairs>
  <TitlesOfParts>
    <vt:vector size="47" baseType="lpstr">
      <vt:lpstr>Arial</vt:lpstr>
      <vt:lpstr>Calibri</vt:lpstr>
      <vt:lpstr>Wingdings</vt:lpstr>
      <vt:lpstr>Kantoorthema</vt:lpstr>
      <vt:lpstr>luchtremmen</vt:lpstr>
      <vt:lpstr>Waarom luchtremmen ?</vt:lpstr>
      <vt:lpstr>PowerPoint-presentatie</vt:lpstr>
      <vt:lpstr>PowerPoint-presentatie</vt:lpstr>
      <vt:lpstr>1  Leiding systeem</vt:lpstr>
      <vt:lpstr>2 leiding systeem</vt:lpstr>
      <vt:lpstr>PowerPoint-presentatie</vt:lpstr>
      <vt:lpstr>PowerPoint-presentatie</vt:lpstr>
      <vt:lpstr>PowerPoint-presentatie</vt:lpstr>
      <vt:lpstr>PowerPoint-presentatie</vt:lpstr>
      <vt:lpstr>PowerPoint-presentatie</vt:lpstr>
      <vt:lpstr>PowerPoint-presentatie</vt:lpstr>
      <vt:lpstr>PowerPoint-presentatie</vt:lpstr>
      <vt:lpstr>Vastzetinrichting</vt:lpstr>
      <vt:lpstr>PowerPoint-presentatie</vt:lpstr>
      <vt:lpstr>PowerPoint-presentatie</vt:lpstr>
      <vt:lpstr>aanhangwagenremklep</vt:lpstr>
      <vt:lpstr>veerremcilinder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Vierkrings beveiligings ventiel.</vt:lpstr>
      <vt:lpstr>VRAGEN</vt:lpstr>
      <vt:lpstr>PowerPoint-presentatie</vt:lpstr>
      <vt:lpstr>PowerPoint-presentatie</vt:lpstr>
      <vt:lpstr>PowerPoint-presentatie</vt:lpstr>
      <vt:lpstr> </vt:lpstr>
      <vt:lpstr> </vt:lpstr>
      <vt:lpstr>PowerPoint-presentatie</vt:lpstr>
      <vt:lpstr> </vt:lpstr>
      <vt:lpstr> </vt:lpstr>
      <vt:lpstr>PowerPoint-presentatie</vt:lpstr>
      <vt:lpstr>PowerPoint-presentatie</vt:lpstr>
      <vt:lpstr>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159</cp:revision>
  <cp:lastPrinted>2015-09-16T11:22:19Z</cp:lastPrinted>
  <dcterms:created xsi:type="dcterms:W3CDTF">2013-11-15T15:05:42Z</dcterms:created>
  <dcterms:modified xsi:type="dcterms:W3CDTF">2020-02-07T13:22:07Z</dcterms:modified>
</cp:coreProperties>
</file>